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handoutMasterIdLst>
    <p:handoutMasterId r:id="rId28"/>
  </p:handoutMasterIdLst>
  <p:sldIdLst>
    <p:sldId id="273" r:id="rId2"/>
    <p:sldId id="277" r:id="rId3"/>
    <p:sldId id="298" r:id="rId4"/>
    <p:sldId id="279" r:id="rId5"/>
    <p:sldId id="280" r:id="rId6"/>
    <p:sldId id="281" r:id="rId7"/>
    <p:sldId id="282" r:id="rId8"/>
    <p:sldId id="283" r:id="rId9"/>
    <p:sldId id="288" r:id="rId10"/>
    <p:sldId id="289" r:id="rId11"/>
    <p:sldId id="299" r:id="rId12"/>
    <p:sldId id="290" r:id="rId13"/>
    <p:sldId id="300" r:id="rId14"/>
    <p:sldId id="297" r:id="rId15"/>
    <p:sldId id="301" r:id="rId16"/>
    <p:sldId id="302" r:id="rId17"/>
    <p:sldId id="303" r:id="rId18"/>
    <p:sldId id="293" r:id="rId19"/>
    <p:sldId id="304" r:id="rId20"/>
    <p:sldId id="294" r:id="rId21"/>
    <p:sldId id="306" r:id="rId22"/>
    <p:sldId id="305" r:id="rId23"/>
    <p:sldId id="307" r:id="rId24"/>
    <p:sldId id="308" r:id="rId25"/>
    <p:sldId id="296" r:id="rId26"/>
  </p:sldIdLst>
  <p:sldSz cx="9144000" cy="6858000" type="screen4x3"/>
  <p:notesSz cx="6807200" cy="99393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3502" autoAdjust="0"/>
  </p:normalViewPr>
  <p:slideViewPr>
    <p:cSldViewPr>
      <p:cViewPr>
        <p:scale>
          <a:sx n="141" d="100"/>
          <a:sy n="141" d="100"/>
        </p:scale>
        <p:origin x="-774" y="22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55838" y="0"/>
            <a:ext cx="2949787" cy="496967"/>
          </a:xfrm>
          <a:prstGeom prst="rect">
            <a:avLst/>
          </a:prstGeom>
        </p:spPr>
        <p:txBody>
          <a:bodyPr vert="horz" lIns="91440" tIns="45720" rIns="91440" bIns="45720" rtlCol="0"/>
          <a:lstStyle>
            <a:lvl1pPr algn="r">
              <a:defRPr sz="1200"/>
            </a:lvl1pPr>
          </a:lstStyle>
          <a:p>
            <a:fld id="{94119535-B64B-4C64-981B-3D18BC7113F5}" type="datetimeFigureOut">
              <a:rPr lang="en-US" smtClean="0"/>
              <a:pPr/>
              <a:t>10/3/2013</a:t>
            </a:fld>
            <a:endParaRPr lang="en-US"/>
          </a:p>
        </p:txBody>
      </p:sp>
      <p:sp>
        <p:nvSpPr>
          <p:cNvPr id="4" name="Footer Placeholder 3"/>
          <p:cNvSpPr>
            <a:spLocks noGrp="1"/>
          </p:cNvSpPr>
          <p:nvPr>
            <p:ph type="ftr" sz="quarter" idx="2"/>
          </p:nvPr>
        </p:nvSpPr>
        <p:spPr>
          <a:xfrm>
            <a:off x="0" y="9440646"/>
            <a:ext cx="2949787" cy="49696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55838" y="9440646"/>
            <a:ext cx="2949787" cy="496967"/>
          </a:xfrm>
          <a:prstGeom prst="rect">
            <a:avLst/>
          </a:prstGeom>
        </p:spPr>
        <p:txBody>
          <a:bodyPr vert="horz" lIns="91440" tIns="45720" rIns="91440" bIns="45720" rtlCol="0" anchor="b"/>
          <a:lstStyle>
            <a:lvl1pPr algn="r">
              <a:defRPr sz="1200"/>
            </a:lvl1pPr>
          </a:lstStyle>
          <a:p>
            <a:fld id="{7D026BBB-AC5E-4765-A092-CFB3D79E1FAF}" type="slidenum">
              <a:rPr lang="en-US" smtClean="0"/>
              <a:pPr/>
              <a:t>‹#›</a:t>
            </a:fld>
            <a:endParaRPr lang="en-US"/>
          </a:p>
        </p:txBody>
      </p:sp>
    </p:spTree>
    <p:extLst>
      <p:ext uri="{BB962C8B-B14F-4D97-AF65-F5344CB8AC3E}">
        <p14:creationId xmlns:p14="http://schemas.microsoft.com/office/powerpoint/2010/main" val="355698183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725601A4-A3B0-47BA-8A31-8D663F4FC369}" type="datetimeFigureOut">
              <a:rPr lang="en-US" smtClean="0"/>
              <a:pPr/>
              <a:t>10/3/2013</a:t>
            </a:fld>
            <a:endParaRPr lang="en-US"/>
          </a:p>
        </p:txBody>
      </p:sp>
      <p:sp>
        <p:nvSpPr>
          <p:cNvPr id="4" name="Slide Image Placeholder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0720" y="4721186"/>
            <a:ext cx="5445760" cy="447270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4DE990D2-6677-4992-AD7D-7E1EEB38BA9E}" type="slidenum">
              <a:rPr lang="en-US" smtClean="0"/>
              <a:pPr/>
              <a:t>‹#›</a:t>
            </a:fld>
            <a:endParaRPr lang="en-US"/>
          </a:p>
        </p:txBody>
      </p:sp>
    </p:spTree>
    <p:extLst>
      <p:ext uri="{BB962C8B-B14F-4D97-AF65-F5344CB8AC3E}">
        <p14:creationId xmlns:p14="http://schemas.microsoft.com/office/powerpoint/2010/main" val="1996162268"/>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578" name="Rectangle 1"/>
          <p:cNvSpPr>
            <a:spLocks noGrp="1" noRot="1" noChangeAspect="1" noChangeArrowheads="1" noTextEdit="1"/>
          </p:cNvSpPr>
          <p:nvPr>
            <p:ph type="sldImg"/>
          </p:nvPr>
        </p:nvSpPr>
        <p:spPr>
          <a:xfrm>
            <a:off x="919163" y="755650"/>
            <a:ext cx="4968875" cy="3727450"/>
          </a:xfrm>
          <a:solidFill>
            <a:srgbClr val="FFFFFF"/>
          </a:solidFill>
          <a:ln>
            <a:solidFill>
              <a:srgbClr val="000000"/>
            </a:solidFill>
            <a:miter lim="800000"/>
            <a:headEnd/>
            <a:tailEnd/>
          </a:ln>
        </p:spPr>
      </p:sp>
      <p:sp>
        <p:nvSpPr>
          <p:cNvPr id="24579" name="Rectangle 2"/>
          <p:cNvSpPr>
            <a:spLocks noGrp="1" noChangeArrowheads="1"/>
          </p:cNvSpPr>
          <p:nvPr>
            <p:ph type="body" idx="1"/>
          </p:nvPr>
        </p:nvSpPr>
        <p:spPr>
          <a:xfrm>
            <a:off x="681038" y="4721225"/>
            <a:ext cx="5445125" cy="44719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none" anchor="ctr"/>
          <a:lstStyle/>
          <a:p>
            <a:endParaRPr lang="ja-JP">
              <a:latin typeface="Times New Roman" charset="0"/>
              <a:cs typeface="ＭＳ Ｐゴシック"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2" name="Rectangle 1"/>
          <p:cNvSpPr>
            <a:spLocks noGrp="1" noRot="1" noChangeAspect="1" noChangeArrowheads="1" noTextEdit="1"/>
          </p:cNvSpPr>
          <p:nvPr>
            <p:ph type="sldImg"/>
          </p:nvPr>
        </p:nvSpPr>
        <p:spPr>
          <a:xfrm>
            <a:off x="919163" y="755650"/>
            <a:ext cx="4968875" cy="3727450"/>
          </a:xfrm>
          <a:solidFill>
            <a:srgbClr val="FFFFFF"/>
          </a:solidFill>
          <a:ln>
            <a:solidFill>
              <a:srgbClr val="000000"/>
            </a:solidFill>
            <a:miter lim="800000"/>
            <a:headEnd/>
            <a:tailEnd/>
          </a:ln>
        </p:spPr>
      </p:sp>
      <p:sp>
        <p:nvSpPr>
          <p:cNvPr id="20483" name="Rectangle 2"/>
          <p:cNvSpPr>
            <a:spLocks noGrp="1" noChangeArrowheads="1"/>
          </p:cNvSpPr>
          <p:nvPr>
            <p:ph type="body" idx="1"/>
          </p:nvPr>
        </p:nvSpPr>
        <p:spPr>
          <a:xfrm>
            <a:off x="681038" y="4721225"/>
            <a:ext cx="5445125" cy="44719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ja-JP" altLang="en-US" smtClean="0">
              <a:latin typeface="Times New Roman"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2" name="Rectangle 1"/>
          <p:cNvSpPr>
            <a:spLocks noGrp="1" noRot="1" noChangeAspect="1" noChangeArrowheads="1" noTextEdit="1"/>
          </p:cNvSpPr>
          <p:nvPr>
            <p:ph type="sldImg"/>
          </p:nvPr>
        </p:nvSpPr>
        <p:spPr>
          <a:xfrm>
            <a:off x="919163" y="755650"/>
            <a:ext cx="4968875" cy="3727450"/>
          </a:xfrm>
          <a:solidFill>
            <a:srgbClr val="FFFFFF"/>
          </a:solidFill>
          <a:ln>
            <a:solidFill>
              <a:srgbClr val="000000"/>
            </a:solidFill>
            <a:miter lim="800000"/>
            <a:headEnd/>
            <a:tailEnd/>
          </a:ln>
        </p:spPr>
      </p:sp>
      <p:sp>
        <p:nvSpPr>
          <p:cNvPr id="20483" name="Rectangle 2"/>
          <p:cNvSpPr>
            <a:spLocks noGrp="1" noChangeArrowheads="1"/>
          </p:cNvSpPr>
          <p:nvPr>
            <p:ph type="body" idx="1"/>
          </p:nvPr>
        </p:nvSpPr>
        <p:spPr>
          <a:xfrm>
            <a:off x="681038" y="4721225"/>
            <a:ext cx="5445125" cy="44719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ja-JP" altLang="en-US" smtClean="0">
              <a:latin typeface="Times New Roman"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2" name="Rectangle 1"/>
          <p:cNvSpPr>
            <a:spLocks noGrp="1" noRot="1" noChangeAspect="1" noChangeArrowheads="1" noTextEdit="1"/>
          </p:cNvSpPr>
          <p:nvPr>
            <p:ph type="sldImg"/>
          </p:nvPr>
        </p:nvSpPr>
        <p:spPr>
          <a:xfrm>
            <a:off x="919163" y="755650"/>
            <a:ext cx="4968875" cy="3727450"/>
          </a:xfrm>
          <a:solidFill>
            <a:srgbClr val="FFFFFF"/>
          </a:solidFill>
          <a:ln>
            <a:solidFill>
              <a:srgbClr val="000000"/>
            </a:solidFill>
            <a:miter lim="800000"/>
            <a:headEnd/>
            <a:tailEnd/>
          </a:ln>
        </p:spPr>
      </p:sp>
      <p:sp>
        <p:nvSpPr>
          <p:cNvPr id="20483" name="Rectangle 2"/>
          <p:cNvSpPr>
            <a:spLocks noGrp="1" noChangeArrowheads="1"/>
          </p:cNvSpPr>
          <p:nvPr>
            <p:ph type="body" idx="1"/>
          </p:nvPr>
        </p:nvSpPr>
        <p:spPr>
          <a:xfrm>
            <a:off x="681038" y="4721225"/>
            <a:ext cx="5445125" cy="44719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ja-JP" altLang="en-US" smtClean="0">
              <a:latin typeface="Times New Roman"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2" name="Rectangle 1"/>
          <p:cNvSpPr>
            <a:spLocks noGrp="1" noRot="1" noChangeAspect="1" noChangeArrowheads="1" noTextEdit="1"/>
          </p:cNvSpPr>
          <p:nvPr>
            <p:ph type="sldImg"/>
          </p:nvPr>
        </p:nvSpPr>
        <p:spPr>
          <a:xfrm>
            <a:off x="919163" y="755650"/>
            <a:ext cx="4968875" cy="3727450"/>
          </a:xfrm>
          <a:solidFill>
            <a:srgbClr val="FFFFFF"/>
          </a:solidFill>
          <a:ln>
            <a:solidFill>
              <a:srgbClr val="000000"/>
            </a:solidFill>
            <a:miter lim="800000"/>
            <a:headEnd/>
            <a:tailEnd/>
          </a:ln>
        </p:spPr>
      </p:sp>
      <p:sp>
        <p:nvSpPr>
          <p:cNvPr id="20483" name="Rectangle 2"/>
          <p:cNvSpPr>
            <a:spLocks noGrp="1" noChangeArrowheads="1"/>
          </p:cNvSpPr>
          <p:nvPr>
            <p:ph type="body" idx="1"/>
          </p:nvPr>
        </p:nvSpPr>
        <p:spPr>
          <a:xfrm>
            <a:off x="681038" y="4721225"/>
            <a:ext cx="5445125" cy="44719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ja-JP" altLang="en-US" smtClean="0">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578" name="Rectangle 1"/>
          <p:cNvSpPr>
            <a:spLocks noGrp="1" noRot="1" noChangeAspect="1" noChangeArrowheads="1" noTextEdit="1"/>
          </p:cNvSpPr>
          <p:nvPr>
            <p:ph type="sldImg"/>
          </p:nvPr>
        </p:nvSpPr>
        <p:spPr>
          <a:xfrm>
            <a:off x="919163" y="755650"/>
            <a:ext cx="4968875" cy="3727450"/>
          </a:xfrm>
          <a:solidFill>
            <a:srgbClr val="FFFFFF"/>
          </a:solidFill>
          <a:ln>
            <a:solidFill>
              <a:srgbClr val="000000"/>
            </a:solidFill>
            <a:miter lim="800000"/>
            <a:headEnd/>
            <a:tailEnd/>
          </a:ln>
        </p:spPr>
      </p:sp>
      <p:sp>
        <p:nvSpPr>
          <p:cNvPr id="24579" name="Rectangle 2"/>
          <p:cNvSpPr>
            <a:spLocks noGrp="1" noChangeArrowheads="1"/>
          </p:cNvSpPr>
          <p:nvPr>
            <p:ph type="body" idx="1"/>
          </p:nvPr>
        </p:nvSpPr>
        <p:spPr>
          <a:xfrm>
            <a:off x="681038" y="4721225"/>
            <a:ext cx="5445125" cy="44719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none" anchor="ctr"/>
          <a:lstStyle/>
          <a:p>
            <a:endParaRPr lang="ja-JP" dirty="0">
              <a:latin typeface="Times New Roman" charset="0"/>
              <a:cs typeface="ＭＳ Ｐゴシック"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578" name="Rectangle 1"/>
          <p:cNvSpPr>
            <a:spLocks noGrp="1" noRot="1" noChangeAspect="1" noChangeArrowheads="1" noTextEdit="1"/>
          </p:cNvSpPr>
          <p:nvPr>
            <p:ph type="sldImg"/>
          </p:nvPr>
        </p:nvSpPr>
        <p:spPr>
          <a:xfrm>
            <a:off x="919163" y="755650"/>
            <a:ext cx="4968875" cy="3727450"/>
          </a:xfrm>
          <a:solidFill>
            <a:srgbClr val="FFFFFF"/>
          </a:solidFill>
          <a:ln>
            <a:solidFill>
              <a:srgbClr val="000000"/>
            </a:solidFill>
            <a:miter lim="800000"/>
            <a:headEnd/>
            <a:tailEnd/>
          </a:ln>
        </p:spPr>
      </p:sp>
      <p:sp>
        <p:nvSpPr>
          <p:cNvPr id="24579" name="Rectangle 2"/>
          <p:cNvSpPr>
            <a:spLocks noGrp="1" noChangeArrowheads="1"/>
          </p:cNvSpPr>
          <p:nvPr>
            <p:ph type="body" idx="1"/>
          </p:nvPr>
        </p:nvSpPr>
        <p:spPr>
          <a:xfrm>
            <a:off x="681038" y="4721225"/>
            <a:ext cx="5445125" cy="44719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none" anchor="ctr"/>
          <a:lstStyle/>
          <a:p>
            <a:endParaRPr lang="ja-JP">
              <a:latin typeface="Times New Roman" charset="0"/>
              <a:cs typeface="ＭＳ Ｐゴシック"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578" name="Rectangle 1"/>
          <p:cNvSpPr>
            <a:spLocks noGrp="1" noRot="1" noChangeAspect="1" noChangeArrowheads="1" noTextEdit="1"/>
          </p:cNvSpPr>
          <p:nvPr>
            <p:ph type="sldImg"/>
          </p:nvPr>
        </p:nvSpPr>
        <p:spPr>
          <a:xfrm>
            <a:off x="919163" y="755650"/>
            <a:ext cx="4968875" cy="3727450"/>
          </a:xfrm>
          <a:solidFill>
            <a:srgbClr val="FFFFFF"/>
          </a:solidFill>
          <a:ln>
            <a:solidFill>
              <a:srgbClr val="000000"/>
            </a:solidFill>
            <a:miter lim="800000"/>
            <a:headEnd/>
            <a:tailEnd/>
          </a:ln>
        </p:spPr>
      </p:sp>
      <p:sp>
        <p:nvSpPr>
          <p:cNvPr id="24579" name="Rectangle 2"/>
          <p:cNvSpPr>
            <a:spLocks noGrp="1" noChangeArrowheads="1"/>
          </p:cNvSpPr>
          <p:nvPr>
            <p:ph type="body" idx="1"/>
          </p:nvPr>
        </p:nvSpPr>
        <p:spPr>
          <a:xfrm>
            <a:off x="681038" y="4721225"/>
            <a:ext cx="5445125" cy="44719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none" anchor="ctr"/>
          <a:lstStyle/>
          <a:p>
            <a:endParaRPr lang="ja-JP">
              <a:latin typeface="Times New Roman" charset="0"/>
              <a:cs typeface="ＭＳ Ｐゴシック"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578" name="Rectangle 1"/>
          <p:cNvSpPr>
            <a:spLocks noGrp="1" noRot="1" noChangeAspect="1" noChangeArrowheads="1" noTextEdit="1"/>
          </p:cNvSpPr>
          <p:nvPr>
            <p:ph type="sldImg"/>
          </p:nvPr>
        </p:nvSpPr>
        <p:spPr>
          <a:xfrm>
            <a:off x="919163" y="755650"/>
            <a:ext cx="4968875" cy="3727450"/>
          </a:xfrm>
          <a:solidFill>
            <a:srgbClr val="FFFFFF"/>
          </a:solidFill>
          <a:ln>
            <a:solidFill>
              <a:srgbClr val="000000"/>
            </a:solidFill>
            <a:miter lim="800000"/>
            <a:headEnd/>
            <a:tailEnd/>
          </a:ln>
        </p:spPr>
      </p:sp>
      <p:sp>
        <p:nvSpPr>
          <p:cNvPr id="24579" name="Rectangle 2"/>
          <p:cNvSpPr>
            <a:spLocks noGrp="1" noChangeArrowheads="1"/>
          </p:cNvSpPr>
          <p:nvPr>
            <p:ph type="body" idx="1"/>
          </p:nvPr>
        </p:nvSpPr>
        <p:spPr>
          <a:xfrm>
            <a:off x="681038" y="4721225"/>
            <a:ext cx="5445125" cy="44719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none" anchor="ctr"/>
          <a:lstStyle/>
          <a:p>
            <a:endParaRPr lang="ja-JP">
              <a:latin typeface="Times New Roman" charset="0"/>
              <a:cs typeface="ＭＳ Ｐゴシック"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578" name="Rectangle 1"/>
          <p:cNvSpPr>
            <a:spLocks noGrp="1" noRot="1" noChangeAspect="1" noChangeArrowheads="1" noTextEdit="1"/>
          </p:cNvSpPr>
          <p:nvPr>
            <p:ph type="sldImg"/>
          </p:nvPr>
        </p:nvSpPr>
        <p:spPr>
          <a:xfrm>
            <a:off x="919163" y="755650"/>
            <a:ext cx="4968875" cy="3727450"/>
          </a:xfrm>
          <a:solidFill>
            <a:srgbClr val="FFFFFF"/>
          </a:solidFill>
          <a:ln>
            <a:solidFill>
              <a:srgbClr val="000000"/>
            </a:solidFill>
            <a:miter lim="800000"/>
            <a:headEnd/>
            <a:tailEnd/>
          </a:ln>
        </p:spPr>
      </p:sp>
      <p:sp>
        <p:nvSpPr>
          <p:cNvPr id="24579" name="Rectangle 2"/>
          <p:cNvSpPr>
            <a:spLocks noGrp="1" noChangeArrowheads="1"/>
          </p:cNvSpPr>
          <p:nvPr>
            <p:ph type="body" idx="1"/>
          </p:nvPr>
        </p:nvSpPr>
        <p:spPr>
          <a:xfrm>
            <a:off x="681038" y="4721225"/>
            <a:ext cx="5445125" cy="44719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none" anchor="ctr"/>
          <a:lstStyle/>
          <a:p>
            <a:endParaRPr lang="ja-JP">
              <a:latin typeface="Times New Roman" charset="0"/>
              <a:cs typeface="ＭＳ Ｐゴシック"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578" name="Rectangle 1"/>
          <p:cNvSpPr>
            <a:spLocks noGrp="1" noRot="1" noChangeAspect="1" noChangeArrowheads="1" noTextEdit="1"/>
          </p:cNvSpPr>
          <p:nvPr>
            <p:ph type="sldImg"/>
          </p:nvPr>
        </p:nvSpPr>
        <p:spPr>
          <a:xfrm>
            <a:off x="919163" y="755650"/>
            <a:ext cx="4968875" cy="3727450"/>
          </a:xfrm>
          <a:solidFill>
            <a:srgbClr val="FFFFFF"/>
          </a:solidFill>
          <a:ln>
            <a:solidFill>
              <a:srgbClr val="000000"/>
            </a:solidFill>
            <a:miter lim="800000"/>
            <a:headEnd/>
            <a:tailEnd/>
          </a:ln>
        </p:spPr>
      </p:sp>
      <p:sp>
        <p:nvSpPr>
          <p:cNvPr id="24579" name="Rectangle 2"/>
          <p:cNvSpPr>
            <a:spLocks noGrp="1" noChangeArrowheads="1"/>
          </p:cNvSpPr>
          <p:nvPr>
            <p:ph type="body" idx="1"/>
          </p:nvPr>
        </p:nvSpPr>
        <p:spPr>
          <a:xfrm>
            <a:off x="681038" y="4721225"/>
            <a:ext cx="5445125" cy="44719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none" anchor="ctr"/>
          <a:lstStyle/>
          <a:p>
            <a:endParaRPr lang="ja-JP">
              <a:latin typeface="Times New Roman" charset="0"/>
              <a:cs typeface="ＭＳ Ｐゴシック"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2" name="Rectangle 1"/>
          <p:cNvSpPr>
            <a:spLocks noGrp="1" noRot="1" noChangeAspect="1" noChangeArrowheads="1" noTextEdit="1"/>
          </p:cNvSpPr>
          <p:nvPr>
            <p:ph type="sldImg"/>
          </p:nvPr>
        </p:nvSpPr>
        <p:spPr>
          <a:xfrm>
            <a:off x="919163" y="755650"/>
            <a:ext cx="4968875" cy="3727450"/>
          </a:xfrm>
          <a:solidFill>
            <a:srgbClr val="FFFFFF"/>
          </a:solidFill>
          <a:ln>
            <a:solidFill>
              <a:srgbClr val="000000"/>
            </a:solidFill>
            <a:miter lim="800000"/>
            <a:headEnd/>
            <a:tailEnd/>
          </a:ln>
        </p:spPr>
      </p:sp>
      <p:sp>
        <p:nvSpPr>
          <p:cNvPr id="20483" name="Rectangle 2"/>
          <p:cNvSpPr>
            <a:spLocks noGrp="1" noChangeArrowheads="1"/>
          </p:cNvSpPr>
          <p:nvPr>
            <p:ph type="body" idx="1"/>
          </p:nvPr>
        </p:nvSpPr>
        <p:spPr>
          <a:xfrm>
            <a:off x="681038" y="4721225"/>
            <a:ext cx="5445125" cy="44719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ja-JP" altLang="en-US" smtClean="0">
              <a:latin typeface="Times New Roman"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2" name="Rectangle 1"/>
          <p:cNvSpPr>
            <a:spLocks noGrp="1" noRot="1" noChangeAspect="1" noChangeArrowheads="1" noTextEdit="1"/>
          </p:cNvSpPr>
          <p:nvPr>
            <p:ph type="sldImg"/>
          </p:nvPr>
        </p:nvSpPr>
        <p:spPr>
          <a:xfrm>
            <a:off x="919163" y="755650"/>
            <a:ext cx="4968875" cy="3727450"/>
          </a:xfrm>
          <a:solidFill>
            <a:srgbClr val="FFFFFF"/>
          </a:solidFill>
          <a:ln>
            <a:solidFill>
              <a:srgbClr val="000000"/>
            </a:solidFill>
            <a:miter lim="800000"/>
            <a:headEnd/>
            <a:tailEnd/>
          </a:ln>
        </p:spPr>
      </p:sp>
      <p:sp>
        <p:nvSpPr>
          <p:cNvPr id="20483" name="Rectangle 2"/>
          <p:cNvSpPr>
            <a:spLocks noGrp="1" noChangeArrowheads="1"/>
          </p:cNvSpPr>
          <p:nvPr>
            <p:ph type="body" idx="1"/>
          </p:nvPr>
        </p:nvSpPr>
        <p:spPr>
          <a:xfrm>
            <a:off x="681038" y="4721225"/>
            <a:ext cx="5445125" cy="44719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ja-JP" altLang="en-US"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6" name="Slide Number Placeholder 5"/>
          <p:cNvSpPr>
            <a:spLocks noGrp="1"/>
          </p:cNvSpPr>
          <p:nvPr>
            <p:ph type="sldNum" sz="quarter" idx="12"/>
          </p:nvPr>
        </p:nvSpPr>
        <p:spPr/>
        <p:txBody>
          <a:bodyPr/>
          <a:lstStyle/>
          <a:p>
            <a:fld id="{BB997B6F-0B69-45CA-AB47-1A5C65D87BF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44AE3FD-7724-4894-8327-E5956142DA87}" type="datetime1">
              <a:rPr lang="en-US" smtClean="0"/>
              <a:pPr/>
              <a:t>10/3/2013</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BB997B6F-0B69-45CA-AB47-1A5C65D87BF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94C7658-2D01-4DE9-939F-A7D3E43B2978}" type="datetime1">
              <a:rPr lang="en-US" smtClean="0"/>
              <a:pPr/>
              <a:t>10/3/2013</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BB997B6F-0B69-45CA-AB47-1A5C65D87BF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p:nvPr userDrawn="1"/>
        </p:nvSpPr>
        <p:spPr>
          <a:xfrm rot="5400000" flipV="1">
            <a:off x="5600700" y="4914900"/>
            <a:ext cx="152400" cy="29718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userDrawn="1"/>
        </p:nvSpPr>
        <p:spPr>
          <a:xfrm rot="5400000" flipV="1">
            <a:off x="7886700" y="5600700"/>
            <a:ext cx="152400" cy="16002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endParaRPr>
          </a:p>
        </p:txBody>
      </p:sp>
      <p:sp>
        <p:nvSpPr>
          <p:cNvPr id="12"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997B6F-0B69-45CA-AB47-1A5C65D87BFE}"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EF601552-52FA-4273-9364-C01D8829EDDF}" type="datetime1">
              <a:rPr lang="en-US" smtClean="0"/>
              <a:pPr/>
              <a:t>10/3/2013</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BB997B6F-0B69-45CA-AB47-1A5C65D87BF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F9C942FE-2137-49F3-9C99-1DF1E2BA115B}" type="datetime1">
              <a:rPr lang="en-US" smtClean="0"/>
              <a:pPr/>
              <a:t>10/3/2013</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BB997B6F-0B69-45CA-AB47-1A5C65D87BF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ED69F1D3-8C4D-4FFF-8DB4-37C6685EA643}" type="datetime1">
              <a:rPr lang="en-US" smtClean="0"/>
              <a:pPr/>
              <a:t>10/3/2013</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BB997B6F-0B69-45CA-AB47-1A5C65D87BF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F678F95B-986A-49B9-85EC-E060CED28961}" type="datetime1">
              <a:rPr lang="en-US" smtClean="0"/>
              <a:pPr/>
              <a:t>10/3/2013</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BB997B6F-0B69-45CA-AB47-1A5C65D87BF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6"/>
          <p:cNvSpPr/>
          <p:nvPr userDrawn="1"/>
        </p:nvSpPr>
        <p:spPr>
          <a:xfrm rot="5400000" flipV="1">
            <a:off x="5600700" y="4914900"/>
            <a:ext cx="152400" cy="29718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7"/>
          <p:cNvSpPr/>
          <p:nvPr userDrawn="1"/>
        </p:nvSpPr>
        <p:spPr>
          <a:xfrm rot="5400000" flipV="1">
            <a:off x="7886700" y="5600700"/>
            <a:ext cx="152400" cy="16002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endParaRPr>
          </a:p>
        </p:txBody>
      </p:sp>
      <p:sp>
        <p:nvSpPr>
          <p:cNvPr id="7"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997B6F-0B69-45CA-AB47-1A5C65D87BFE}"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5F92C4AB-0FED-409C-9FE5-24049ABBB9B0}" type="datetime1">
              <a:rPr lang="en-US" smtClean="0"/>
              <a:pPr/>
              <a:t>10/3/2013</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BB997B6F-0B69-45CA-AB47-1A5C65D87BF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22BFE726-19B8-4835-AAC5-273EA7995D88}" type="datetime1">
              <a:rPr lang="en-US" smtClean="0"/>
              <a:pPr/>
              <a:t>10/3/2013</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BB997B6F-0B69-45CA-AB47-1A5C65D87BF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997B6F-0B69-45CA-AB47-1A5C65D87BFE}" type="slidenum">
              <a:rPr lang="en-US" smtClean="0"/>
              <a:pPr/>
              <a:t>‹#›</a:t>
            </a:fld>
            <a:endParaRPr lang="en-US" dirty="0"/>
          </a:p>
        </p:txBody>
      </p:sp>
      <p:pic>
        <p:nvPicPr>
          <p:cNvPr id="7" name="Picture 6" descr="newlogo_cs3.png"/>
          <p:cNvPicPr>
            <a:picLocks noChangeAspect="1"/>
          </p:cNvPicPr>
          <p:nvPr userDrawn="1"/>
        </p:nvPicPr>
        <p:blipFill>
          <a:blip r:embed="rId13"/>
          <a:stretch>
            <a:fillRect/>
          </a:stretch>
        </p:blipFill>
        <p:spPr>
          <a:xfrm>
            <a:off x="556840" y="6324600"/>
            <a:ext cx="3024560" cy="32766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takuji.okubo@japanmacroadvisors.com"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Rectangle 10"/>
          <p:cNvSpPr/>
          <p:nvPr/>
        </p:nvSpPr>
        <p:spPr>
          <a:xfrm rot="5400000" flipV="1">
            <a:off x="-2819400" y="2819400"/>
            <a:ext cx="6858000" cy="12192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 Box 2"/>
          <p:cNvSpPr txBox="1">
            <a:spLocks noChangeArrowheads="1"/>
          </p:cNvSpPr>
          <p:nvPr/>
        </p:nvSpPr>
        <p:spPr bwMode="auto">
          <a:xfrm>
            <a:off x="1828800" y="990600"/>
            <a:ext cx="6400800" cy="838200"/>
          </a:xfrm>
          <a:prstGeom prst="rect">
            <a:avLst/>
          </a:prstGeom>
          <a:noFill/>
          <a:ln w="9525">
            <a:noFill/>
            <a:round/>
            <a:headEnd/>
            <a:tailEnd/>
          </a:ln>
        </p:spPr>
        <p:txBody>
          <a:bodyPr lIns="0" tIns="46800" rIns="0" bIns="46800" anchor="t"/>
          <a:lstStyle/>
          <a:p>
            <a:pPr algn="ctr">
              <a:lnSpc>
                <a:spcPct val="90000"/>
              </a:lnSpc>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ja-JP" altLang="en-US" sz="4800" b="1" dirty="0">
                <a:solidFill>
                  <a:srgbClr val="FF0000"/>
                </a:solidFill>
              </a:rPr>
              <a:t>リスク台風進路マップ</a:t>
            </a:r>
            <a:endParaRPr lang="en-GB" altLang="ja-JP" sz="4800" dirty="0" smtClean="0">
              <a:solidFill>
                <a:schemeClr val="tx1">
                  <a:lumMod val="95000"/>
                  <a:lumOff val="5000"/>
                </a:schemeClr>
              </a:solidFill>
              <a:latin typeface="+mj-lt"/>
            </a:endParaRPr>
          </a:p>
        </p:txBody>
      </p:sp>
      <p:sp>
        <p:nvSpPr>
          <p:cNvPr id="10" name="Rectangle 9"/>
          <p:cNvSpPr/>
          <p:nvPr/>
        </p:nvSpPr>
        <p:spPr>
          <a:xfrm>
            <a:off x="1524000" y="1835573"/>
            <a:ext cx="6856413" cy="438582"/>
          </a:xfrm>
          <a:prstGeom prst="rect">
            <a:avLst/>
          </a:prstGeom>
        </p:spPr>
        <p:txBody>
          <a:bodyPr wrap="square">
            <a:spAutoFit/>
          </a:bodyPr>
          <a:lstStyle/>
          <a:p>
            <a:pPr algn="ctr">
              <a:lnSpc>
                <a:spcPct val="90000"/>
              </a:lnSpc>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ja-JP" altLang="en-US" sz="2400" b="1" dirty="0">
                <a:solidFill>
                  <a:srgbClr val="FF0000"/>
                </a:solidFill>
              </a:rPr>
              <a:t>日本の経済進路を判断する新ツール</a:t>
            </a:r>
            <a:endParaRPr lang="en-GB" altLang="ja-JP" sz="2400" b="1" dirty="0">
              <a:solidFill>
                <a:srgbClr val="FF0000"/>
              </a:solidFill>
            </a:endParaRPr>
          </a:p>
        </p:txBody>
      </p:sp>
      <p:sp>
        <p:nvSpPr>
          <p:cNvPr id="12" name="Rectangle 11"/>
          <p:cNvSpPr/>
          <p:nvPr/>
        </p:nvSpPr>
        <p:spPr>
          <a:xfrm rot="5400000" flipV="1">
            <a:off x="-2268415" y="3335215"/>
            <a:ext cx="6858000" cy="187569"/>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lumMod val="50000"/>
                </a:schemeClr>
              </a:solidFill>
            </a:endParaRPr>
          </a:p>
        </p:txBody>
      </p:sp>
      <p:sp>
        <p:nvSpPr>
          <p:cNvPr id="15" name="Text Box 3"/>
          <p:cNvSpPr txBox="1">
            <a:spLocks noChangeArrowheads="1"/>
          </p:cNvSpPr>
          <p:nvPr/>
        </p:nvSpPr>
        <p:spPr bwMode="auto">
          <a:xfrm>
            <a:off x="1676400" y="2895600"/>
            <a:ext cx="7146925" cy="3657601"/>
          </a:xfrm>
          <a:prstGeom prst="rect">
            <a:avLst/>
          </a:prstGeom>
          <a:noFill/>
          <a:ln w="9525">
            <a:noFill/>
            <a:round/>
            <a:headEnd/>
            <a:tailEnd/>
          </a:ln>
        </p:spPr>
        <p:txBody>
          <a:bodyPr lIns="90000" tIns="46800" rIns="90000" bIns="46800"/>
          <a:lstStyle/>
          <a:p>
            <a:pPr algn="ctr">
              <a:lnSpc>
                <a:spcPct val="9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ja-JP" altLang="en-US" sz="2800" dirty="0" smtClean="0">
                <a:latin typeface="+mn-ea"/>
              </a:rPr>
              <a:t>ジャパンリスクフォーラム</a:t>
            </a:r>
            <a:endParaRPr lang="en-US" altLang="ja-JP" sz="2800" dirty="0" smtClean="0">
              <a:latin typeface="+mn-ea"/>
            </a:endParaRPr>
          </a:p>
          <a:p>
            <a:pPr algn="ctr">
              <a:lnSpc>
                <a:spcPct val="9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ja-JP" sz="2800" dirty="0" smtClean="0">
                <a:latin typeface="+mn-ea"/>
              </a:rPr>
              <a:t>(</a:t>
            </a:r>
            <a:r>
              <a:rPr lang="en-US" altLang="ja-JP" sz="2800" dirty="0">
                <a:latin typeface="+mn-ea"/>
              </a:rPr>
              <a:t>JRF</a:t>
            </a:r>
            <a:r>
              <a:rPr lang="en-US" altLang="ja-JP" sz="2800" dirty="0" smtClean="0">
                <a:latin typeface="+mn-ea"/>
              </a:rPr>
              <a:t>)</a:t>
            </a:r>
            <a:endParaRPr lang="en-US" altLang="ja-JP" sz="2000" dirty="0" smtClean="0">
              <a:latin typeface="+mn-ea"/>
            </a:endParaRPr>
          </a:p>
          <a:p>
            <a:pPr>
              <a:lnSpc>
                <a:spcPct val="90000"/>
              </a:lnSpc>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ltLang="ja-JP" sz="2000" dirty="0" smtClean="0">
              <a:latin typeface="+mn-ea"/>
            </a:endParaRPr>
          </a:p>
          <a:p>
            <a:pPr>
              <a:lnSpc>
                <a:spcPct val="90000"/>
              </a:lnSpc>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ltLang="ja-JP" sz="2000" dirty="0">
              <a:latin typeface="+mn-ea"/>
            </a:endParaRPr>
          </a:p>
          <a:p>
            <a:pPr algn="ctr">
              <a:lnSpc>
                <a:spcPct val="90000"/>
              </a:lnSpc>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ja-JP" sz="2000" dirty="0" smtClean="0">
                <a:latin typeface="+mn-ea"/>
              </a:rPr>
              <a:t>2013</a:t>
            </a:r>
            <a:r>
              <a:rPr lang="ja-JP" altLang="en-US" sz="2000" dirty="0">
                <a:latin typeface="+mn-ea"/>
              </a:rPr>
              <a:t>年　</a:t>
            </a:r>
            <a:r>
              <a:rPr lang="en-US" altLang="ja-JP" sz="2000" dirty="0">
                <a:latin typeface="+mn-ea"/>
              </a:rPr>
              <a:t>9</a:t>
            </a:r>
            <a:r>
              <a:rPr lang="ja-JP" altLang="en-US" sz="2000" dirty="0" smtClean="0">
                <a:latin typeface="+mn-ea"/>
              </a:rPr>
              <a:t>月</a:t>
            </a:r>
            <a:endParaRPr lang="en-US" altLang="ja-JP" sz="2000" dirty="0" smtClean="0">
              <a:latin typeface="+mn-ea"/>
            </a:endParaRPr>
          </a:p>
          <a:p>
            <a:pPr algn="ctr">
              <a:lnSpc>
                <a:spcPct val="90000"/>
              </a:lnSpc>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ja-JP" sz="2000" dirty="0" smtClean="0">
                <a:latin typeface="+mn-ea"/>
              </a:rPr>
              <a:t/>
            </a:r>
            <a:br>
              <a:rPr lang="en-US" altLang="ja-JP" sz="2000" dirty="0" smtClean="0">
                <a:latin typeface="+mn-ea"/>
              </a:rPr>
            </a:br>
            <a:r>
              <a:rPr lang="ja-JP" altLang="en-US" sz="2000" dirty="0" smtClean="0">
                <a:latin typeface="+mn-ea"/>
              </a:rPr>
              <a:t>文責：大久保</a:t>
            </a:r>
            <a:r>
              <a:rPr lang="ja-JP" altLang="en-US" sz="2000" dirty="0">
                <a:latin typeface="+mn-ea"/>
              </a:rPr>
              <a:t>　琢史</a:t>
            </a:r>
            <a:br>
              <a:rPr lang="ja-JP" altLang="en-US" sz="2000" dirty="0">
                <a:latin typeface="+mn-ea"/>
              </a:rPr>
            </a:br>
            <a:r>
              <a:rPr lang="en-US" altLang="ja-JP" sz="2000" dirty="0" smtClean="0">
                <a:solidFill>
                  <a:schemeClr val="tx2">
                    <a:lumMod val="75000"/>
                  </a:schemeClr>
                </a:solidFill>
                <a:hlinkClick r:id="rId2"/>
              </a:rPr>
              <a:t>takuji.okubo@japanmacroadvisors.com</a:t>
            </a:r>
            <a:endParaRPr lang="en-US" altLang="ja-JP" sz="2000" dirty="0" smtClean="0">
              <a:solidFill>
                <a:schemeClr val="tx2">
                  <a:lumMod val="75000"/>
                </a:schemeClr>
              </a:solidFill>
            </a:endParaRPr>
          </a:p>
          <a:p>
            <a:pPr>
              <a:lnSpc>
                <a:spcPct val="90000"/>
              </a:lnSpc>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ltLang="ja-JP" sz="2000" dirty="0">
              <a:solidFill>
                <a:schemeClr val="tx2">
                  <a:lumMod val="75000"/>
                </a:schemeClr>
              </a:solidFill>
            </a:endParaRPr>
          </a:p>
          <a:p>
            <a:pPr>
              <a:lnSpc>
                <a:spcPct val="90000"/>
              </a:lnSpc>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ja-JP" altLang="en-US" sz="1200" dirty="0" smtClean="0">
                <a:solidFill>
                  <a:schemeClr val="tx2">
                    <a:lumMod val="75000"/>
                  </a:schemeClr>
                </a:solidFill>
                <a:latin typeface="+mn-ea"/>
              </a:rPr>
              <a:t>（注）</a:t>
            </a:r>
            <a:r>
              <a:rPr lang="ja-JP" altLang="en-US" sz="1200" dirty="0" smtClean="0">
                <a:solidFill>
                  <a:schemeClr val="tx2">
                    <a:lumMod val="75000"/>
                  </a:schemeClr>
                </a:solidFill>
                <a:latin typeface="+mn-ea"/>
              </a:rPr>
              <a:t>この</a:t>
            </a:r>
            <a:r>
              <a:rPr lang="ja-JP" altLang="en-US" sz="1200" dirty="0" smtClean="0">
                <a:solidFill>
                  <a:schemeClr val="tx2">
                    <a:lumMod val="75000"/>
                  </a:schemeClr>
                </a:solidFill>
                <a:latin typeface="+mn-ea"/>
              </a:rPr>
              <a:t>資料</a:t>
            </a:r>
            <a:r>
              <a:rPr lang="ja-JP" altLang="en-US" sz="1200" dirty="0" smtClean="0">
                <a:solidFill>
                  <a:schemeClr val="tx2">
                    <a:lumMod val="75000"/>
                  </a:schemeClr>
                </a:solidFill>
                <a:latin typeface="+mn-ea"/>
              </a:rPr>
              <a:t>はジャパンリスクフォーラム</a:t>
            </a:r>
            <a:r>
              <a:rPr lang="ja-JP" altLang="en-US" sz="1200" dirty="0" smtClean="0">
                <a:solidFill>
                  <a:schemeClr val="tx2">
                    <a:lumMod val="75000"/>
                  </a:schemeClr>
                </a:solidFill>
                <a:latin typeface="+mn-ea"/>
              </a:rPr>
              <a:t>のワーキンググループでの</a:t>
            </a:r>
            <a:r>
              <a:rPr lang="ja-JP" altLang="en-US" sz="1200" dirty="0" smtClean="0">
                <a:solidFill>
                  <a:schemeClr val="tx2">
                    <a:lumMod val="75000"/>
                  </a:schemeClr>
                </a:solidFill>
                <a:latin typeface="+mn-ea"/>
              </a:rPr>
              <a:t>議論</a:t>
            </a:r>
            <a:r>
              <a:rPr lang="ja-JP" altLang="en-US" sz="1200" dirty="0" smtClean="0">
                <a:solidFill>
                  <a:schemeClr val="tx2">
                    <a:lumMod val="75000"/>
                  </a:schemeClr>
                </a:solidFill>
                <a:latin typeface="+mn-ea"/>
              </a:rPr>
              <a:t>を反映したもの</a:t>
            </a:r>
            <a:r>
              <a:rPr lang="ja-JP" altLang="en-US" sz="1200" dirty="0" smtClean="0">
                <a:solidFill>
                  <a:schemeClr val="tx2">
                    <a:lumMod val="75000"/>
                  </a:schemeClr>
                </a:solidFill>
                <a:latin typeface="+mn-ea"/>
              </a:rPr>
              <a:t>です。</a:t>
            </a:r>
            <a:r>
              <a:rPr lang="en-US" altLang="ja-JP" sz="1200" dirty="0" smtClean="0">
                <a:solidFill>
                  <a:schemeClr val="tx2">
                    <a:lumMod val="75000"/>
                  </a:schemeClr>
                </a:solidFill>
                <a:latin typeface="+mn-ea"/>
              </a:rPr>
              <a:t>	Copyright </a:t>
            </a:r>
            <a:r>
              <a:rPr lang="ja-JP" altLang="en-US" sz="1200" dirty="0" smtClean="0">
                <a:solidFill>
                  <a:schemeClr val="tx2">
                    <a:lumMod val="75000"/>
                  </a:schemeClr>
                </a:solidFill>
                <a:latin typeface="+mn-ea"/>
              </a:rPr>
              <a:t>ジャパンリスクフォーラム</a:t>
            </a:r>
            <a:r>
              <a:rPr lang="ja-JP" altLang="ja-JP" sz="1200" dirty="0" smtClean="0">
                <a:latin typeface="+mn-ea"/>
              </a:rPr>
              <a:t>®</a:t>
            </a:r>
            <a:r>
              <a:rPr lang="ja-JP" altLang="en-US" sz="1200" dirty="0">
                <a:solidFill>
                  <a:schemeClr val="tx2">
                    <a:lumMod val="75000"/>
                  </a:schemeClr>
                </a:solidFill>
                <a:latin typeface="+mn-ea"/>
              </a:rPr>
              <a:t>当資料の引用等は事前にジャパンリスクフォーラムの許可が必要です。</a:t>
            </a:r>
            <a:endParaRPr lang="en-US" altLang="ja-JP" sz="1200" dirty="0" smtClean="0">
              <a:latin typeface="+mn-ea"/>
            </a:endParaRPr>
          </a:p>
          <a:p>
            <a:pPr algn="ctr">
              <a:lnSpc>
                <a:spcPct val="90000"/>
              </a:lnSpc>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ja-JP" sz="1200" dirty="0" smtClean="0">
                <a:solidFill>
                  <a:schemeClr val="tx2">
                    <a:lumMod val="75000"/>
                  </a:schemeClr>
                </a:solidFill>
                <a:latin typeface="+mn-ea"/>
              </a:rPr>
              <a:t>info@japanriskforum.org</a:t>
            </a:r>
            <a:endParaRPr lang="en-US" altLang="ja-JP" sz="1200" dirty="0">
              <a:solidFill>
                <a:schemeClr val="tx2">
                  <a:lumMod val="75000"/>
                </a:schemeClr>
              </a:solidFill>
              <a:latin typeface="+mn-ea"/>
            </a:endParaRPr>
          </a:p>
          <a:p>
            <a:pPr>
              <a:lnSpc>
                <a:spcPct val="90000"/>
              </a:lnSpc>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ja-JP" altLang="en-US" sz="2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Text Box 2"/>
          <p:cNvSpPr txBox="1">
            <a:spLocks noChangeArrowheads="1"/>
          </p:cNvSpPr>
          <p:nvPr/>
        </p:nvSpPr>
        <p:spPr bwMode="auto">
          <a:xfrm>
            <a:off x="152400" y="152400"/>
            <a:ext cx="8137276"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cs typeface="ＭＳ Ｐゴシック" charset="0"/>
              </a:defRPr>
            </a:lvl1pPr>
            <a:lvl2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2pPr>
            <a:lvl3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3pPr>
            <a:lvl4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4pPr>
            <a:lvl5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5pPr>
            <a:lvl6pPr marL="25146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6pPr>
            <a:lvl7pPr marL="29718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7pPr>
            <a:lvl8pPr marL="34290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8pPr>
            <a:lvl9pPr marL="38862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9pPr>
          </a:lstStyle>
          <a:p>
            <a:pPr eaLnBrk="1" hangingPunct="1">
              <a:lnSpc>
                <a:spcPct val="90000"/>
              </a:lnSpc>
              <a:buClrTx/>
              <a:buFontTx/>
              <a:buNone/>
            </a:pPr>
            <a:r>
              <a:rPr lang="ja-JP" altLang="en-US" sz="2600" b="1" dirty="0" smtClean="0">
                <a:solidFill>
                  <a:srgbClr val="E60028"/>
                </a:solidFill>
                <a:latin typeface="Arial Narrow" charset="0"/>
              </a:rPr>
              <a:t>リスクマップ使用指標：</a:t>
            </a:r>
            <a:r>
              <a:rPr lang="en-US" altLang="ja-JP" sz="2600" b="1" dirty="0" smtClean="0">
                <a:solidFill>
                  <a:srgbClr val="E60028"/>
                </a:solidFill>
                <a:latin typeface="Arial Narrow" charset="0"/>
              </a:rPr>
              <a:t> </a:t>
            </a:r>
            <a:r>
              <a:rPr lang="ja-JP" altLang="en-US" sz="2600" b="1" dirty="0">
                <a:solidFill>
                  <a:srgbClr val="E60028"/>
                </a:solidFill>
                <a:latin typeface="Arial Narrow" charset="0"/>
              </a:rPr>
              <a:t>財政</a:t>
            </a:r>
            <a:r>
              <a:rPr lang="ja-JP" altLang="en-US" sz="2600" b="1" dirty="0" smtClean="0">
                <a:solidFill>
                  <a:srgbClr val="E60028"/>
                </a:solidFill>
                <a:latin typeface="Arial Narrow" charset="0"/>
              </a:rPr>
              <a:t>ファクター</a:t>
            </a:r>
            <a:endParaRPr lang="en-US" altLang="ja-JP" sz="2600" b="1" dirty="0">
              <a:solidFill>
                <a:srgbClr val="E60028"/>
              </a:solidFill>
              <a:latin typeface="Arial Narrow" charset="0"/>
            </a:endParaRPr>
          </a:p>
        </p:txBody>
      </p:sp>
      <p:sp>
        <p:nvSpPr>
          <p:cNvPr id="7172" name="Text Box 4"/>
          <p:cNvSpPr txBox="1">
            <a:spLocks noChangeArrowheads="1"/>
          </p:cNvSpPr>
          <p:nvPr/>
        </p:nvSpPr>
        <p:spPr bwMode="auto">
          <a:xfrm>
            <a:off x="5796136" y="5784527"/>
            <a:ext cx="3168650" cy="4638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cs typeface="ＭＳ Ｐゴシック" charset="0"/>
              </a:defRPr>
            </a:lvl1pPr>
            <a:lvl2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2pPr>
            <a:lvl3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3pPr>
            <a:lvl4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4pPr>
            <a:lvl5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5pPr>
            <a:lvl6pPr marL="25146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6pPr>
            <a:lvl7pPr marL="29718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7pPr>
            <a:lvl8pPr marL="34290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8pPr>
            <a:lvl9pPr marL="38862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9pPr>
          </a:lstStyle>
          <a:p>
            <a:pPr eaLnBrk="1" hangingPunct="1">
              <a:lnSpc>
                <a:spcPct val="90000"/>
              </a:lnSpc>
              <a:buClrTx/>
              <a:buFontTx/>
              <a:buNone/>
            </a:pPr>
            <a:r>
              <a:rPr lang="ja-JP" altLang="en-US" sz="1200" dirty="0" smtClean="0">
                <a:solidFill>
                  <a:srgbClr val="000000"/>
                </a:solidFill>
                <a:latin typeface="Arial" charset="0"/>
              </a:rPr>
              <a:t>出所</a:t>
            </a:r>
            <a:r>
              <a:rPr lang="en-US" altLang="ja-JP" sz="1200" dirty="0" smtClean="0">
                <a:solidFill>
                  <a:srgbClr val="000000"/>
                </a:solidFill>
                <a:latin typeface="Arial" charset="0"/>
              </a:rPr>
              <a:t>: OECD</a:t>
            </a:r>
            <a:endParaRPr lang="en-US" altLang="ja-JP" sz="1200" dirty="0">
              <a:solidFill>
                <a:srgbClr val="000000"/>
              </a:solidFill>
              <a:latin typeface="Arial" charset="0"/>
            </a:endParaRPr>
          </a:p>
        </p:txBody>
      </p:sp>
      <p:pic>
        <p:nvPicPr>
          <p:cNvPr id="2" name="図 1"/>
          <p:cNvPicPr>
            <a:picLocks noChangeAspect="1"/>
          </p:cNvPicPr>
          <p:nvPr/>
        </p:nvPicPr>
        <p:blipFill>
          <a:blip r:embed="rId3"/>
          <a:stretch>
            <a:fillRect/>
          </a:stretch>
        </p:blipFill>
        <p:spPr>
          <a:xfrm>
            <a:off x="2235200" y="1701800"/>
            <a:ext cx="4660900" cy="4089400"/>
          </a:xfrm>
          <a:prstGeom prst="rect">
            <a:avLst/>
          </a:prstGeom>
        </p:spPr>
      </p:pic>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997B6F-0B69-45CA-AB47-1A5C65D87BFE}" type="slidenum">
              <a:rPr lang="en-US" smtClean="0"/>
              <a:pPr/>
              <a:t>10</a:t>
            </a:fld>
            <a:endParaRPr lang="en-US" dirty="0"/>
          </a:p>
        </p:txBody>
      </p:sp>
      <p:sp>
        <p:nvSpPr>
          <p:cNvPr id="10" name="Text Box 4"/>
          <p:cNvSpPr txBox="1">
            <a:spLocks noChangeArrowheads="1"/>
          </p:cNvSpPr>
          <p:nvPr/>
        </p:nvSpPr>
        <p:spPr bwMode="auto">
          <a:xfrm>
            <a:off x="152400" y="685800"/>
            <a:ext cx="8763000" cy="609600"/>
          </a:xfrm>
          <a:prstGeom prst="rect">
            <a:avLst/>
          </a:prstGeom>
          <a:solidFill>
            <a:schemeClr val="accent2">
              <a:lumMod val="20000"/>
              <a:lumOff val="80000"/>
            </a:schemeClr>
          </a:solidFill>
          <a:ln>
            <a:solidFill>
              <a:srgbClr val="595959"/>
            </a:solidFill>
          </a:ln>
          <a:extLst/>
        </p:spPr>
        <p:txBody>
          <a:bodyPr lIns="90000" tIns="46800" rIns="90000" bIns="46800"/>
          <a:lstStyle>
            <a:lvl1pPr marL="177800" indent="-177800"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1pPr>
            <a:lvl2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2pPr>
            <a:lvl3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3pPr>
            <a:lvl4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4pPr>
            <a:lvl5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9pPr>
          </a:lstStyle>
          <a:p>
            <a:pPr eaLnBrk="1" hangingPunct="1">
              <a:lnSpc>
                <a:spcPct val="110000"/>
              </a:lnSpc>
            </a:pPr>
            <a:r>
              <a:rPr lang="ja-JP" altLang="en-US" sz="1400" dirty="0" smtClean="0">
                <a:solidFill>
                  <a:srgbClr val="000000"/>
                </a:solidFill>
                <a:latin typeface="+mj-ea"/>
              </a:rPr>
              <a:t>財政ファクター（リスク台風の大きさ）にはネットの一般政府債務を利用</a:t>
            </a:r>
            <a:endParaRPr lang="en-US" altLang="ja-JP" sz="1400" dirty="0" smtClean="0">
              <a:solidFill>
                <a:srgbClr val="000000"/>
              </a:solidFill>
              <a:latin typeface="+mj-ea"/>
            </a:endParaRPr>
          </a:p>
          <a:p>
            <a:pPr marL="358775" lvl="1" indent="-179388" eaLnBrk="1" hangingPunct="1">
              <a:lnSpc>
                <a:spcPct val="110000"/>
              </a:lnSpc>
              <a:buFont typeface="Arial"/>
              <a:buChar char="•"/>
            </a:pPr>
            <a:r>
              <a:rPr lang="ja-JP" altLang="en-US" sz="1400" dirty="0" smtClean="0">
                <a:solidFill>
                  <a:srgbClr val="000000"/>
                </a:solidFill>
                <a:latin typeface="+mj-ea"/>
              </a:rPr>
              <a:t>ネット一般政府債務もグロス一般政府債務も動き方は概ね一致</a:t>
            </a:r>
            <a:endParaRPr lang="en-US" altLang="ja-JP" sz="1400" dirty="0" smtClean="0">
              <a:solidFill>
                <a:srgbClr val="000000"/>
              </a:solidFill>
              <a:latin typeface="+mj-ea"/>
            </a:endParaRPr>
          </a:p>
        </p:txBody>
      </p:sp>
    </p:spTree>
    <p:extLst>
      <p:ext uri="{BB962C8B-B14F-4D97-AF65-F5344CB8AC3E}">
        <p14:creationId xmlns:p14="http://schemas.microsoft.com/office/powerpoint/2010/main" val="178498116"/>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a:xfrm>
            <a:off x="6553200" y="6356350"/>
            <a:ext cx="2133600" cy="365125"/>
          </a:xfrm>
        </p:spPr>
        <p:txBody>
          <a:bodyPr/>
          <a:lstStyle/>
          <a:p>
            <a:fld id="{BB997B6F-0B69-45CA-AB47-1A5C65D87BFE}" type="slidenum">
              <a:rPr lang="en-US" smtClean="0"/>
              <a:pPr/>
              <a:t>11</a:t>
            </a:fld>
            <a:endParaRPr lang="en-US" dirty="0"/>
          </a:p>
        </p:txBody>
      </p:sp>
      <p:sp>
        <p:nvSpPr>
          <p:cNvPr id="8" name="Text Box 4"/>
          <p:cNvSpPr txBox="1">
            <a:spLocks noChangeArrowheads="1"/>
          </p:cNvSpPr>
          <p:nvPr/>
        </p:nvSpPr>
        <p:spPr bwMode="auto">
          <a:xfrm>
            <a:off x="529771" y="2743200"/>
            <a:ext cx="8229601"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lstStyle>
            <a:lvl1pPr marL="177800" indent="-177800"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1pPr>
            <a:lvl2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2pPr>
            <a:lvl3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3pPr>
            <a:lvl4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4pPr>
            <a:lvl5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9pPr>
          </a:lstStyle>
          <a:p>
            <a:pPr eaLnBrk="1" hangingPunct="1">
              <a:lnSpc>
                <a:spcPct val="90000"/>
              </a:lnSpc>
            </a:pPr>
            <a:r>
              <a:rPr lang="ja-JP" altLang="en-US" sz="2000" b="1" dirty="0">
                <a:solidFill>
                  <a:srgbClr val="FF0000"/>
                </a:solidFill>
                <a:latin typeface="+mj-ea"/>
              </a:rPr>
              <a:t>２．リスク台風マップを使った先行きシナリオ作成</a:t>
            </a:r>
            <a:endParaRPr lang="en-US" altLang="ja-JP" sz="2000" b="1" dirty="0">
              <a:solidFill>
                <a:srgbClr val="000000"/>
              </a:solidFill>
              <a:latin typeface="+mj-ea"/>
            </a:endParaRPr>
          </a:p>
          <a:p>
            <a:pPr eaLnBrk="1" hangingPunct="1">
              <a:lnSpc>
                <a:spcPct val="90000"/>
              </a:lnSpc>
              <a:buClrTx/>
              <a:buFontTx/>
              <a:buNone/>
            </a:pPr>
            <a:r>
              <a:rPr lang="ja-JP" altLang="en-US" sz="1600" b="1" dirty="0" err="1">
                <a:solidFill>
                  <a:srgbClr val="000000"/>
                </a:solidFill>
                <a:latin typeface="+mj-ea"/>
              </a:rPr>
              <a:t>ー</a:t>
            </a:r>
            <a:r>
              <a:rPr lang="ja-JP" altLang="en-US" sz="1600" b="1" dirty="0">
                <a:solidFill>
                  <a:srgbClr val="000000"/>
                </a:solidFill>
                <a:latin typeface="+mj-ea"/>
              </a:rPr>
              <a:t>進路予測としては、アベノミクス成功、スタグフレーション、デフレ継続の三つが代表シナリオ</a:t>
            </a:r>
            <a:endParaRPr lang="en-US" altLang="ja-JP" sz="1600" b="1" dirty="0">
              <a:solidFill>
                <a:srgbClr val="000000"/>
              </a:solidFill>
              <a:latin typeface="+mj-ea"/>
            </a:endParaRPr>
          </a:p>
          <a:p>
            <a:pPr eaLnBrk="1" hangingPunct="1">
              <a:lnSpc>
                <a:spcPct val="90000"/>
              </a:lnSpc>
              <a:buClrTx/>
              <a:buFontTx/>
              <a:buNone/>
            </a:pPr>
            <a:r>
              <a:rPr lang="ja-JP" altLang="en-US" sz="1600" b="1" dirty="0" err="1">
                <a:solidFill>
                  <a:srgbClr val="000000"/>
                </a:solidFill>
                <a:latin typeface="+mj-ea"/>
              </a:rPr>
              <a:t>ー</a:t>
            </a:r>
            <a:r>
              <a:rPr lang="ja-JP" altLang="en-US" sz="1600" b="1" dirty="0">
                <a:solidFill>
                  <a:srgbClr val="000000"/>
                </a:solidFill>
                <a:latin typeface="+mj-ea"/>
              </a:rPr>
              <a:t>成長、金利、外的環境などについて、シナリオ毎に整合的なロードマップを描く</a:t>
            </a:r>
            <a:endParaRPr lang="en-US" altLang="ja-JP" sz="1600" b="1" dirty="0">
              <a:solidFill>
                <a:srgbClr val="000000"/>
              </a:solidFill>
              <a:latin typeface="+mj-ea"/>
            </a:endParaRPr>
          </a:p>
          <a:p>
            <a:pPr eaLnBrk="1" hangingPunct="1">
              <a:lnSpc>
                <a:spcPct val="90000"/>
              </a:lnSpc>
              <a:buClrTx/>
              <a:buFontTx/>
              <a:buNone/>
            </a:pPr>
            <a:r>
              <a:rPr lang="en-US" altLang="ja-JP" sz="1600" dirty="0" smtClean="0">
                <a:solidFill>
                  <a:srgbClr val="000000"/>
                </a:solidFill>
                <a:latin typeface="Arial" charset="0"/>
              </a:rPr>
              <a:t/>
            </a:r>
            <a:br>
              <a:rPr lang="en-US" altLang="ja-JP" sz="1600" dirty="0" smtClean="0">
                <a:solidFill>
                  <a:srgbClr val="000000"/>
                </a:solidFill>
                <a:latin typeface="Arial" charset="0"/>
              </a:rPr>
            </a:br>
            <a:endParaRPr lang="en-US" altLang="ja-JP" sz="1600" dirty="0">
              <a:solidFill>
                <a:srgbClr val="000000"/>
              </a:solidFill>
              <a:latin typeface="Arial" charset="0"/>
            </a:endParaRPr>
          </a:p>
        </p:txBody>
      </p:sp>
    </p:spTree>
    <p:extLst>
      <p:ext uri="{BB962C8B-B14F-4D97-AF65-F5344CB8AC3E}">
        <p14:creationId xmlns:p14="http://schemas.microsoft.com/office/powerpoint/2010/main" val="135647474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ext Box 2"/>
          <p:cNvSpPr txBox="1">
            <a:spLocks noChangeArrowheads="1"/>
          </p:cNvSpPr>
          <p:nvPr/>
        </p:nvSpPr>
        <p:spPr bwMode="auto">
          <a:xfrm>
            <a:off x="152400" y="152400"/>
            <a:ext cx="7800975"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cs typeface="ＭＳ Ｐゴシック" charset="0"/>
              </a:defRPr>
            </a:lvl1pPr>
            <a:lvl2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2pPr>
            <a:lvl3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3pPr>
            <a:lvl4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4pPr>
            <a:lvl5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5pPr>
            <a:lvl6pPr marL="25146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6pPr>
            <a:lvl7pPr marL="29718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7pPr>
            <a:lvl8pPr marL="34290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8pPr>
            <a:lvl9pPr marL="38862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9pPr>
          </a:lstStyle>
          <a:p>
            <a:pPr eaLnBrk="1" hangingPunct="1">
              <a:lnSpc>
                <a:spcPct val="90000"/>
              </a:lnSpc>
              <a:buClrTx/>
              <a:buFontTx/>
              <a:buNone/>
            </a:pPr>
            <a:r>
              <a:rPr lang="ja-JP" altLang="en-US" sz="2600" b="1" dirty="0">
                <a:solidFill>
                  <a:srgbClr val="E60028"/>
                </a:solidFill>
                <a:latin typeface="Arial Narrow" charset="0"/>
              </a:rPr>
              <a:t>日本経済</a:t>
            </a:r>
            <a:r>
              <a:rPr lang="ja-JP" altLang="en-US" sz="2600" b="1" dirty="0" smtClean="0">
                <a:solidFill>
                  <a:srgbClr val="E60028"/>
                </a:solidFill>
                <a:latin typeface="Arial Narrow" charset="0"/>
              </a:rPr>
              <a:t>の今後：４方向の進路があり得る</a:t>
            </a:r>
            <a:endParaRPr lang="en-US" altLang="ja-JP" sz="2600" b="1" dirty="0" smtClean="0">
              <a:solidFill>
                <a:srgbClr val="E60028"/>
              </a:solidFill>
              <a:latin typeface="Arial Narrow" charset="0"/>
            </a:endParaRPr>
          </a:p>
        </p:txBody>
      </p:sp>
      <p:sp>
        <p:nvSpPr>
          <p:cNvPr id="13"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997B6F-0B69-45CA-AB47-1A5C65D87BFE}" type="slidenum">
              <a:rPr lang="en-US" smtClean="0"/>
              <a:pPr/>
              <a:t>12</a:t>
            </a:fld>
            <a:endParaRPr lang="en-US" dirty="0"/>
          </a:p>
        </p:txBody>
      </p:sp>
      <p:sp>
        <p:nvSpPr>
          <p:cNvPr id="17" name="Text Box 4"/>
          <p:cNvSpPr txBox="1">
            <a:spLocks noChangeArrowheads="1"/>
          </p:cNvSpPr>
          <p:nvPr/>
        </p:nvSpPr>
        <p:spPr bwMode="auto">
          <a:xfrm>
            <a:off x="152400" y="685800"/>
            <a:ext cx="8763000" cy="609600"/>
          </a:xfrm>
          <a:prstGeom prst="rect">
            <a:avLst/>
          </a:prstGeom>
          <a:solidFill>
            <a:schemeClr val="accent2">
              <a:lumMod val="20000"/>
              <a:lumOff val="80000"/>
            </a:schemeClr>
          </a:solidFill>
          <a:ln>
            <a:solidFill>
              <a:srgbClr val="595959"/>
            </a:solidFill>
          </a:ln>
          <a:extLst/>
        </p:spPr>
        <p:txBody>
          <a:bodyPr lIns="90000" tIns="46800" rIns="90000" bIns="46800"/>
          <a:lstStyle>
            <a:lvl1pPr marL="177800" indent="-177800"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1pPr>
            <a:lvl2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2pPr>
            <a:lvl3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3pPr>
            <a:lvl4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4pPr>
            <a:lvl5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9pPr>
          </a:lstStyle>
          <a:p>
            <a:pPr eaLnBrk="1" hangingPunct="1">
              <a:lnSpc>
                <a:spcPct val="110000"/>
              </a:lnSpc>
            </a:pPr>
            <a:r>
              <a:rPr lang="ja-JP" altLang="en-US" sz="1400" dirty="0" smtClean="0">
                <a:solidFill>
                  <a:srgbClr val="000000"/>
                </a:solidFill>
                <a:latin typeface="+mj-ea"/>
              </a:rPr>
              <a:t>リスクマップ上での進路としては、主に４方向があり得る。</a:t>
            </a:r>
            <a:endParaRPr lang="en-US" altLang="ja-JP" sz="1400" dirty="0" smtClean="0">
              <a:solidFill>
                <a:srgbClr val="000000"/>
              </a:solidFill>
              <a:latin typeface="+mj-ea"/>
            </a:endParaRPr>
          </a:p>
          <a:p>
            <a:pPr eaLnBrk="1" hangingPunct="1">
              <a:lnSpc>
                <a:spcPct val="110000"/>
              </a:lnSpc>
            </a:pPr>
            <a:r>
              <a:rPr lang="ja-JP" altLang="en-US" sz="1400" dirty="0" smtClean="0">
                <a:solidFill>
                  <a:srgbClr val="000000"/>
                </a:solidFill>
                <a:latin typeface="+mj-ea"/>
              </a:rPr>
              <a:t>蓋然性が高いシナリオは、アベノミクス成功、スタグフレーション、デフレ継続の３つ</a:t>
            </a:r>
            <a:endParaRPr lang="en-US" altLang="ja-JP" sz="1400" dirty="0" smtClean="0">
              <a:solidFill>
                <a:srgbClr val="000000"/>
              </a:solidFill>
              <a:latin typeface="+mj-ea"/>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6846" y="1447800"/>
            <a:ext cx="6706954" cy="45665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9628954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ext Box 2"/>
          <p:cNvSpPr txBox="1">
            <a:spLocks noChangeArrowheads="1"/>
          </p:cNvSpPr>
          <p:nvPr/>
        </p:nvSpPr>
        <p:spPr bwMode="auto">
          <a:xfrm>
            <a:off x="152400" y="152400"/>
            <a:ext cx="7800975"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cs typeface="ＭＳ Ｐゴシック" charset="0"/>
              </a:defRPr>
            </a:lvl1pPr>
            <a:lvl2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2pPr>
            <a:lvl3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3pPr>
            <a:lvl4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4pPr>
            <a:lvl5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5pPr>
            <a:lvl6pPr marL="25146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6pPr>
            <a:lvl7pPr marL="29718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7pPr>
            <a:lvl8pPr marL="34290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8pPr>
            <a:lvl9pPr marL="38862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9pPr>
          </a:lstStyle>
          <a:p>
            <a:pPr eaLnBrk="1" hangingPunct="1">
              <a:lnSpc>
                <a:spcPct val="90000"/>
              </a:lnSpc>
              <a:buClrTx/>
              <a:buFontTx/>
              <a:buNone/>
            </a:pPr>
            <a:r>
              <a:rPr lang="ja-JP" altLang="en-US" sz="2600" b="1" dirty="0" smtClean="0">
                <a:solidFill>
                  <a:srgbClr val="E60028"/>
                </a:solidFill>
                <a:latin typeface="Arial Narrow" charset="0"/>
              </a:rPr>
              <a:t>仮想シナリオの詳細化：アベノミクス成功シナリオ</a:t>
            </a:r>
            <a:endParaRPr lang="en-US" altLang="ja-JP" sz="2600" b="1" dirty="0" smtClean="0">
              <a:solidFill>
                <a:srgbClr val="E60028"/>
              </a:solidFill>
              <a:latin typeface="Arial Narrow" charset="0"/>
            </a:endParaRPr>
          </a:p>
        </p:txBody>
      </p:sp>
      <p:sp>
        <p:nvSpPr>
          <p:cNvPr id="13"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997B6F-0B69-45CA-AB47-1A5C65D87BFE}" type="slidenum">
              <a:rPr lang="en-US" smtClean="0"/>
              <a:pPr/>
              <a:t>13</a:t>
            </a:fld>
            <a:endParaRPr lang="en-US" dirty="0"/>
          </a:p>
        </p:txBody>
      </p:sp>
      <p:sp>
        <p:nvSpPr>
          <p:cNvPr id="17" name="Text Box 4"/>
          <p:cNvSpPr txBox="1">
            <a:spLocks noChangeArrowheads="1"/>
          </p:cNvSpPr>
          <p:nvPr/>
        </p:nvSpPr>
        <p:spPr bwMode="auto">
          <a:xfrm>
            <a:off x="152400" y="685800"/>
            <a:ext cx="8763000" cy="1981200"/>
          </a:xfrm>
          <a:prstGeom prst="rect">
            <a:avLst/>
          </a:prstGeom>
          <a:solidFill>
            <a:schemeClr val="accent2">
              <a:lumMod val="20000"/>
              <a:lumOff val="80000"/>
            </a:schemeClr>
          </a:solidFill>
          <a:ln>
            <a:solidFill>
              <a:srgbClr val="595959"/>
            </a:solidFill>
          </a:ln>
          <a:extLst/>
        </p:spPr>
        <p:txBody>
          <a:bodyPr lIns="90000" tIns="46800" rIns="90000" bIns="46800"/>
          <a:lstStyle>
            <a:lvl1pPr marL="177800" indent="-177800"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1pPr>
            <a:lvl2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2pPr>
            <a:lvl3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3pPr>
            <a:lvl4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4pPr>
            <a:lvl5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9pPr>
          </a:lstStyle>
          <a:p>
            <a:pPr eaLnBrk="1" hangingPunct="1">
              <a:lnSpc>
                <a:spcPct val="110000"/>
              </a:lnSpc>
            </a:pPr>
            <a:r>
              <a:rPr lang="ja-JP" altLang="en-US" sz="1200" dirty="0" smtClean="0">
                <a:solidFill>
                  <a:srgbClr val="000000"/>
                </a:solidFill>
                <a:latin typeface="+mj-ea"/>
              </a:rPr>
              <a:t>　世界</a:t>
            </a:r>
            <a:r>
              <a:rPr lang="ja-JP" altLang="en-US" sz="1200" dirty="0">
                <a:solidFill>
                  <a:srgbClr val="000000"/>
                </a:solidFill>
                <a:latin typeface="+mj-ea"/>
              </a:rPr>
              <a:t>経済は徐々に回復し、安定成長経路に（４．５％前後の成長を想定）。米連銀は２０１５年初めに政策金利引き上げ。円</a:t>
            </a:r>
            <a:r>
              <a:rPr lang="ja-JP" altLang="en-US" sz="1200" dirty="0" smtClean="0">
                <a:solidFill>
                  <a:srgbClr val="000000"/>
                </a:solidFill>
                <a:latin typeface="+mj-ea"/>
              </a:rPr>
              <a:t>ドルレートは２０１３</a:t>
            </a:r>
            <a:r>
              <a:rPr lang="ja-JP" altLang="en-US" sz="1200" dirty="0">
                <a:solidFill>
                  <a:srgbClr val="000000"/>
                </a:solidFill>
                <a:latin typeface="+mj-ea"/>
              </a:rPr>
              <a:t>年末に１００円、その後も実質実効ベースで緩い円安トレンドが持続。日本経済は企業収益回復、賃金・設備投資の増加、消費増加の前向きなサイクルがみられ、短中期的に実質</a:t>
            </a:r>
            <a:r>
              <a:rPr lang="ja-JP" altLang="en-US" sz="1200" dirty="0" smtClean="0">
                <a:solidFill>
                  <a:srgbClr val="000000"/>
                </a:solidFill>
                <a:latin typeface="+mj-ea"/>
              </a:rPr>
              <a:t>１．５％</a:t>
            </a:r>
            <a:r>
              <a:rPr lang="ja-JP" altLang="en-US" sz="1200" dirty="0">
                <a:solidFill>
                  <a:srgbClr val="000000"/>
                </a:solidFill>
                <a:latin typeface="+mj-ea"/>
              </a:rPr>
              <a:t>前後の成長を維持。当面、成長の半分は外需の寄与。デ フレギャップは２０１６年までに解消。中長期的には構造改革の効果で人口減を相殺して</a:t>
            </a:r>
            <a:r>
              <a:rPr lang="en-US" altLang="ja-JP" sz="1200" dirty="0">
                <a:solidFill>
                  <a:srgbClr val="000000"/>
                </a:solidFill>
                <a:latin typeface="+mj-ea"/>
              </a:rPr>
              <a:t>1</a:t>
            </a:r>
            <a:r>
              <a:rPr lang="ja-JP" altLang="en-US" sz="1200" dirty="0">
                <a:solidFill>
                  <a:srgbClr val="000000"/>
                </a:solidFill>
                <a:latin typeface="+mj-ea"/>
              </a:rPr>
              <a:t>％強の潜在成長率を達成。 ２０１８年までにインフレ目標（消費税増税を除くベースでＣＰＩ上昇率１．５－２．０％、ＧＤＰ デフレーター上昇率１．０％－１．５％）が達成されたのち、目標近辺で推移。過度なインフレ圧力は顕現しない。一般政府財政 収支（参考：２０１３年に対ＧＤＰ比１０％、利払い除くベースで９％）は、２０１６年以降は毎年</a:t>
            </a:r>
            <a:r>
              <a:rPr lang="en-US" altLang="ja-JP" sz="1200" dirty="0">
                <a:solidFill>
                  <a:srgbClr val="000000"/>
                </a:solidFill>
                <a:latin typeface="+mj-ea"/>
              </a:rPr>
              <a:t>0.5</a:t>
            </a:r>
            <a:r>
              <a:rPr lang="ja-JP" altLang="en-US" sz="1200" dirty="0">
                <a:solidFill>
                  <a:srgbClr val="000000"/>
                </a:solidFill>
                <a:latin typeface="+mj-ea"/>
              </a:rPr>
              <a:t>％程度の財政再建ペースで、２０２０年に</a:t>
            </a:r>
            <a:r>
              <a:rPr lang="ja-JP" altLang="en-US" sz="1200" dirty="0" smtClean="0">
                <a:solidFill>
                  <a:srgbClr val="000000"/>
                </a:solidFill>
                <a:latin typeface="+mj-ea"/>
              </a:rPr>
              <a:t>は対ＧＤＰ比で債務残高は安定。</a:t>
            </a:r>
            <a:r>
              <a:rPr lang="ja-JP" altLang="en-US" sz="1200" dirty="0">
                <a:solidFill>
                  <a:srgbClr val="000000"/>
                </a:solidFill>
                <a:latin typeface="+mj-ea"/>
              </a:rPr>
              <a:t>金融政策は、インフレ目標の</a:t>
            </a:r>
            <a:r>
              <a:rPr lang="ja-JP" altLang="en-US" sz="1200" dirty="0" smtClean="0">
                <a:solidFill>
                  <a:srgbClr val="000000"/>
                </a:solidFill>
                <a:latin typeface="+mj-ea"/>
              </a:rPr>
              <a:t>達成、需給</a:t>
            </a:r>
            <a:r>
              <a:rPr lang="ja-JP" altLang="en-US" sz="1200" dirty="0">
                <a:solidFill>
                  <a:srgbClr val="000000"/>
                </a:solidFill>
                <a:latin typeface="+mj-ea"/>
              </a:rPr>
              <a:t>ギャップの解消とあわせて利上げサイクルに入るが、財政の緊縮効果を相殺するために、緩和的に</a:t>
            </a:r>
            <a:r>
              <a:rPr lang="ja-JP" altLang="en-US" sz="1200" dirty="0" smtClean="0">
                <a:solidFill>
                  <a:srgbClr val="000000"/>
                </a:solidFill>
                <a:latin typeface="+mj-ea"/>
              </a:rPr>
              <a:t>運用され、</a:t>
            </a:r>
            <a:r>
              <a:rPr lang="ja-JP" altLang="en-US" sz="1200" dirty="0">
                <a:solidFill>
                  <a:srgbClr val="000000"/>
                </a:solidFill>
                <a:latin typeface="+mj-ea"/>
              </a:rPr>
              <a:t>２０１８年以降政策金利は平均２％と想定する　（実質金利はほぼ ゼロ）。</a:t>
            </a:r>
          </a:p>
        </p:txBody>
      </p:sp>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1487" y="2921000"/>
            <a:ext cx="8124825" cy="318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265257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ext Box 2"/>
          <p:cNvSpPr txBox="1">
            <a:spLocks noChangeArrowheads="1"/>
          </p:cNvSpPr>
          <p:nvPr/>
        </p:nvSpPr>
        <p:spPr bwMode="auto">
          <a:xfrm>
            <a:off x="152400" y="152400"/>
            <a:ext cx="7800975"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cs typeface="ＭＳ Ｐゴシック" charset="0"/>
              </a:defRPr>
            </a:lvl1pPr>
            <a:lvl2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2pPr>
            <a:lvl3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3pPr>
            <a:lvl4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4pPr>
            <a:lvl5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5pPr>
            <a:lvl6pPr marL="25146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6pPr>
            <a:lvl7pPr marL="29718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7pPr>
            <a:lvl8pPr marL="34290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8pPr>
            <a:lvl9pPr marL="38862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9pPr>
          </a:lstStyle>
          <a:p>
            <a:pPr eaLnBrk="1" hangingPunct="1">
              <a:lnSpc>
                <a:spcPct val="90000"/>
              </a:lnSpc>
              <a:buClrTx/>
              <a:buFontTx/>
              <a:buNone/>
            </a:pPr>
            <a:r>
              <a:rPr lang="ja-JP" altLang="en-US" sz="2600" b="1" dirty="0" smtClean="0">
                <a:solidFill>
                  <a:srgbClr val="E60028"/>
                </a:solidFill>
                <a:latin typeface="Arial Narrow" charset="0"/>
              </a:rPr>
              <a:t>仮想シナリオの詳細化：スタグフレーション</a:t>
            </a:r>
            <a:endParaRPr lang="en-US" altLang="ja-JP" sz="2600" b="1" dirty="0" smtClean="0">
              <a:solidFill>
                <a:srgbClr val="E60028"/>
              </a:solidFill>
              <a:latin typeface="Arial Narrow" charset="0"/>
            </a:endParaRPr>
          </a:p>
        </p:txBody>
      </p:sp>
      <p:sp>
        <p:nvSpPr>
          <p:cNvPr id="13"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997B6F-0B69-45CA-AB47-1A5C65D87BFE}" type="slidenum">
              <a:rPr lang="en-US" smtClean="0"/>
              <a:pPr/>
              <a:t>14</a:t>
            </a:fld>
            <a:endParaRPr lang="en-US" dirty="0"/>
          </a:p>
        </p:txBody>
      </p:sp>
      <p:sp>
        <p:nvSpPr>
          <p:cNvPr id="17" name="Text Box 4"/>
          <p:cNvSpPr txBox="1">
            <a:spLocks noChangeArrowheads="1"/>
          </p:cNvSpPr>
          <p:nvPr/>
        </p:nvSpPr>
        <p:spPr bwMode="auto">
          <a:xfrm>
            <a:off x="152400" y="685800"/>
            <a:ext cx="8763000" cy="1981200"/>
          </a:xfrm>
          <a:prstGeom prst="rect">
            <a:avLst/>
          </a:prstGeom>
          <a:solidFill>
            <a:schemeClr val="accent2">
              <a:lumMod val="20000"/>
              <a:lumOff val="80000"/>
            </a:schemeClr>
          </a:solidFill>
          <a:ln>
            <a:solidFill>
              <a:srgbClr val="595959"/>
            </a:solidFill>
          </a:ln>
          <a:extLst/>
        </p:spPr>
        <p:txBody>
          <a:bodyPr lIns="90000" tIns="46800" rIns="90000" bIns="46800"/>
          <a:lstStyle>
            <a:lvl1pPr marL="177800" indent="-177800"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1pPr>
            <a:lvl2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2pPr>
            <a:lvl3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3pPr>
            <a:lvl4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4pPr>
            <a:lvl5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9pPr>
          </a:lstStyle>
          <a:p>
            <a:pPr eaLnBrk="1" hangingPunct="1">
              <a:lnSpc>
                <a:spcPct val="110000"/>
              </a:lnSpc>
            </a:pPr>
            <a:r>
              <a:rPr lang="ja-JP" altLang="en-US" sz="1200" dirty="0">
                <a:solidFill>
                  <a:srgbClr val="000000"/>
                </a:solidFill>
                <a:latin typeface="+mj-ea"/>
              </a:rPr>
              <a:t>　２０１３－１４年にかけての経済成長についてはポジティブシナリオに比べ輸出の寄与が少なく低めに推移する一方、インフレは目標に沿って上昇し、国内需要も比較的堅調。そのため経常収支も悪化し、円安が進行。２０１４年末で円ドルレートは１３０円。２０１５年にインフレ目標が達成された後も円安の進行に合わせてインフレが徐々に加速長期金利上昇圧力が高まる。日銀は景気、財政、銀行のＢ／Ｓへの影響を懸念して長短金利の上昇を抑制しようとするが、資本の海外流出を招き一層円安が進行し、金利の引き上げを余儀なくされる。財政健全化が進まない中での国内貯蓄不足は金利上昇による財政バランスの悪化ないし、金融抑圧による経済成長率の一層の鈍化を招 く。スタグフレーションは、日本経済の供給能力の伸び悩みも大きな要因。労働市場、法人税制、規制緩和など構造改革が進展せず、労働参加 率、設備投資などの伸び悩みもこのシナリオの特徴となる。世界経済の成長鈍化、逆に世界的なインフレトレンドに伴うコモディティ価格上昇による対外バランスの悪化や海外金利上昇に伴う資本流出もいずれも本シナリオの蓋然性を高める。</a:t>
            </a:r>
          </a:p>
          <a:p>
            <a:pPr eaLnBrk="1" hangingPunct="1">
              <a:lnSpc>
                <a:spcPct val="110000"/>
              </a:lnSpc>
            </a:pPr>
            <a:endParaRPr lang="ja-JP" altLang="en-US" sz="1200" dirty="0">
              <a:solidFill>
                <a:srgbClr val="000000"/>
              </a:solidFill>
              <a:latin typeface="+mj-ea"/>
            </a:endParaRPr>
          </a:p>
        </p:txBody>
      </p:sp>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2812143"/>
            <a:ext cx="8124825" cy="336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8039972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ext Box 2"/>
          <p:cNvSpPr txBox="1">
            <a:spLocks noChangeArrowheads="1"/>
          </p:cNvSpPr>
          <p:nvPr/>
        </p:nvSpPr>
        <p:spPr bwMode="auto">
          <a:xfrm>
            <a:off x="152400" y="152400"/>
            <a:ext cx="7800975"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cs typeface="ＭＳ Ｐゴシック" charset="0"/>
              </a:defRPr>
            </a:lvl1pPr>
            <a:lvl2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2pPr>
            <a:lvl3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3pPr>
            <a:lvl4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4pPr>
            <a:lvl5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5pPr>
            <a:lvl6pPr marL="25146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6pPr>
            <a:lvl7pPr marL="29718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7pPr>
            <a:lvl8pPr marL="34290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8pPr>
            <a:lvl9pPr marL="38862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9pPr>
          </a:lstStyle>
          <a:p>
            <a:pPr eaLnBrk="1" hangingPunct="1">
              <a:lnSpc>
                <a:spcPct val="90000"/>
              </a:lnSpc>
              <a:buClrTx/>
              <a:buFontTx/>
              <a:buNone/>
            </a:pPr>
            <a:r>
              <a:rPr lang="ja-JP" altLang="en-US" sz="2600" b="1" dirty="0" smtClean="0">
                <a:solidFill>
                  <a:srgbClr val="E60028"/>
                </a:solidFill>
                <a:latin typeface="Arial Narrow" charset="0"/>
              </a:rPr>
              <a:t>仮想シナリオの詳細化：デフレ継続シナリオ</a:t>
            </a:r>
            <a:endParaRPr lang="en-US" altLang="ja-JP" sz="2600" b="1" dirty="0" smtClean="0">
              <a:solidFill>
                <a:srgbClr val="E60028"/>
              </a:solidFill>
              <a:latin typeface="Arial Narrow" charset="0"/>
            </a:endParaRPr>
          </a:p>
        </p:txBody>
      </p:sp>
      <p:sp>
        <p:nvSpPr>
          <p:cNvPr id="13"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997B6F-0B69-45CA-AB47-1A5C65D87BFE}" type="slidenum">
              <a:rPr lang="en-US" smtClean="0"/>
              <a:pPr/>
              <a:t>15</a:t>
            </a:fld>
            <a:endParaRPr lang="en-US" dirty="0"/>
          </a:p>
        </p:txBody>
      </p:sp>
      <p:sp>
        <p:nvSpPr>
          <p:cNvPr id="17" name="Text Box 4"/>
          <p:cNvSpPr txBox="1">
            <a:spLocks noChangeArrowheads="1"/>
          </p:cNvSpPr>
          <p:nvPr/>
        </p:nvSpPr>
        <p:spPr bwMode="auto">
          <a:xfrm>
            <a:off x="156029" y="762000"/>
            <a:ext cx="8763000" cy="1600200"/>
          </a:xfrm>
          <a:prstGeom prst="rect">
            <a:avLst/>
          </a:prstGeom>
          <a:solidFill>
            <a:schemeClr val="accent2">
              <a:lumMod val="20000"/>
              <a:lumOff val="80000"/>
            </a:schemeClr>
          </a:solidFill>
          <a:ln>
            <a:solidFill>
              <a:srgbClr val="595959"/>
            </a:solidFill>
          </a:ln>
          <a:extLst/>
        </p:spPr>
        <p:txBody>
          <a:bodyPr lIns="90000" tIns="46800" rIns="90000" bIns="46800"/>
          <a:lstStyle>
            <a:lvl1pPr marL="177800" indent="-177800"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1pPr>
            <a:lvl2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2pPr>
            <a:lvl3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3pPr>
            <a:lvl4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4pPr>
            <a:lvl5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9pPr>
          </a:lstStyle>
          <a:p>
            <a:pPr eaLnBrk="1" hangingPunct="1">
              <a:lnSpc>
                <a:spcPct val="110000"/>
              </a:lnSpc>
            </a:pPr>
            <a:r>
              <a:rPr lang="ja-JP" altLang="en-US" sz="1200" dirty="0">
                <a:solidFill>
                  <a:srgbClr val="000000"/>
                </a:solidFill>
                <a:latin typeface="+mj-ea"/>
              </a:rPr>
              <a:t>　インフレ期待がしぼみ、円安、株高も解消、インフレ期待をさらに沈静化。資産選択行動は変わらず国債等の買入 マネーはすべて日銀の当預に還流。家計</a:t>
            </a:r>
            <a:r>
              <a:rPr lang="en-US" altLang="ja-JP" sz="1200" dirty="0">
                <a:solidFill>
                  <a:srgbClr val="000000"/>
                </a:solidFill>
                <a:latin typeface="+mj-ea"/>
              </a:rPr>
              <a:t>/</a:t>
            </a:r>
            <a:r>
              <a:rPr lang="ja-JP" altLang="en-US" sz="1200" dirty="0">
                <a:solidFill>
                  <a:srgbClr val="000000"/>
                </a:solidFill>
                <a:latin typeface="+mj-ea"/>
              </a:rPr>
              <a:t>企業・投資家はさらにデフェンシブになり海外投資も進まず、輸入も減少しドル円レートは２０１３年末８５円、 その後も実質実効ベースで横ばい。消費、投資、輸出ともすべて離陸せず、日本経済は２０１３年については</a:t>
            </a:r>
            <a:r>
              <a:rPr lang="en-US" altLang="ja-JP" sz="1200" dirty="0">
                <a:solidFill>
                  <a:srgbClr val="000000"/>
                </a:solidFill>
                <a:latin typeface="+mj-ea"/>
              </a:rPr>
              <a:t>12</a:t>
            </a:r>
            <a:r>
              <a:rPr lang="ja-JP" altLang="en-US" sz="1200" dirty="0">
                <a:solidFill>
                  <a:srgbClr val="000000"/>
                </a:solidFill>
                <a:latin typeface="+mj-ea"/>
              </a:rPr>
              <a:t>年度補正の効果で２％程度の成長を達成するものの、２０１４年以降成長は鈍化、１％未満。賃金、物価ともデフレ持続。２０１５年１０月の消費税増税は延期。イールドカープはフラットな状態が続くが名目成長率がマイナスのため、債務ＧＤＰ比は上昇を続ける。世界経済成長が低調に推移し（</a:t>
            </a:r>
            <a:r>
              <a:rPr lang="en-US" altLang="ja-JP" sz="1200" dirty="0">
                <a:solidFill>
                  <a:srgbClr val="000000"/>
                </a:solidFill>
                <a:latin typeface="+mj-ea"/>
              </a:rPr>
              <a:t>2013-2015</a:t>
            </a:r>
            <a:r>
              <a:rPr lang="ja-JP" altLang="en-US" sz="1200" dirty="0">
                <a:solidFill>
                  <a:srgbClr val="000000"/>
                </a:solidFill>
                <a:latin typeface="+mj-ea"/>
              </a:rPr>
              <a:t>年にかけ、４％を下回る）。２０１３－１４年を通じ、世界的なディスインフレが続く。</a:t>
            </a:r>
            <a:r>
              <a:rPr lang="en-US" altLang="ja-JP" sz="1200" dirty="0">
                <a:solidFill>
                  <a:srgbClr val="000000"/>
                </a:solidFill>
                <a:latin typeface="+mj-ea"/>
              </a:rPr>
              <a:t>Fed</a:t>
            </a:r>
            <a:r>
              <a:rPr lang="ja-JP" altLang="en-US" sz="1200" dirty="0" err="1">
                <a:solidFill>
                  <a:srgbClr val="000000"/>
                </a:solidFill>
                <a:latin typeface="+mj-ea"/>
              </a:rPr>
              <a:t>、</a:t>
            </a:r>
            <a:r>
              <a:rPr lang="en-US" altLang="ja-JP" sz="1200" dirty="0">
                <a:solidFill>
                  <a:srgbClr val="000000"/>
                </a:solidFill>
                <a:latin typeface="+mj-ea"/>
              </a:rPr>
              <a:t>ECB</a:t>
            </a:r>
            <a:r>
              <a:rPr lang="ja-JP" altLang="en-US" sz="1200" dirty="0">
                <a:solidFill>
                  <a:srgbClr val="000000"/>
                </a:solidFill>
                <a:latin typeface="+mj-ea"/>
              </a:rPr>
              <a:t>の量的緩和からの</a:t>
            </a:r>
            <a:r>
              <a:rPr lang="en-US" altLang="ja-JP" sz="1200" dirty="0">
                <a:solidFill>
                  <a:srgbClr val="000000"/>
                </a:solidFill>
                <a:latin typeface="+mj-ea"/>
              </a:rPr>
              <a:t>Exit</a:t>
            </a:r>
            <a:r>
              <a:rPr lang="ja-JP" altLang="en-US" sz="1200" dirty="0">
                <a:solidFill>
                  <a:srgbClr val="000000"/>
                </a:solidFill>
                <a:latin typeface="+mj-ea"/>
              </a:rPr>
              <a:t>が後ずれ、</a:t>
            </a:r>
            <a:r>
              <a:rPr lang="en-US" altLang="ja-JP" sz="1200" dirty="0">
                <a:solidFill>
                  <a:srgbClr val="000000"/>
                </a:solidFill>
                <a:latin typeface="+mj-ea"/>
              </a:rPr>
              <a:t>Fed</a:t>
            </a:r>
            <a:r>
              <a:rPr lang="ja-JP" altLang="en-US" sz="1200" dirty="0">
                <a:solidFill>
                  <a:srgbClr val="000000"/>
                </a:solidFill>
                <a:latin typeface="+mj-ea"/>
              </a:rPr>
              <a:t>の利上げが２０１６年以降の見込みとなった場合にはこのシナリオの蓋然性はさらに高まる。</a:t>
            </a:r>
          </a:p>
          <a:p>
            <a:pPr eaLnBrk="1" hangingPunct="1">
              <a:lnSpc>
                <a:spcPct val="110000"/>
              </a:lnSpc>
            </a:pPr>
            <a:endParaRPr lang="ja-JP" altLang="en-US" sz="1200" dirty="0">
              <a:solidFill>
                <a:srgbClr val="000000"/>
              </a:solidFill>
              <a:latin typeface="+mj-ea"/>
            </a:endParaRP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2590800"/>
            <a:ext cx="8124825" cy="335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4063640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a:xfrm>
            <a:off x="6553200" y="6356350"/>
            <a:ext cx="2133600" cy="365125"/>
          </a:xfrm>
        </p:spPr>
        <p:txBody>
          <a:bodyPr/>
          <a:lstStyle/>
          <a:p>
            <a:fld id="{BB997B6F-0B69-45CA-AB47-1A5C65D87BFE}" type="slidenum">
              <a:rPr lang="en-US" smtClean="0"/>
              <a:pPr/>
              <a:t>16</a:t>
            </a:fld>
            <a:endParaRPr lang="en-US" dirty="0"/>
          </a:p>
        </p:txBody>
      </p:sp>
      <p:sp>
        <p:nvSpPr>
          <p:cNvPr id="8" name="Text Box 4"/>
          <p:cNvSpPr txBox="1">
            <a:spLocks noChangeArrowheads="1"/>
          </p:cNvSpPr>
          <p:nvPr/>
        </p:nvSpPr>
        <p:spPr bwMode="auto">
          <a:xfrm>
            <a:off x="285750" y="2362200"/>
            <a:ext cx="84582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lstStyle>
            <a:lvl1pPr marL="177800" indent="-177800"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1pPr>
            <a:lvl2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2pPr>
            <a:lvl3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3pPr>
            <a:lvl4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4pPr>
            <a:lvl5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9pPr>
          </a:lstStyle>
          <a:p>
            <a:pPr eaLnBrk="1" hangingPunct="1">
              <a:lnSpc>
                <a:spcPct val="90000"/>
              </a:lnSpc>
              <a:buClrTx/>
              <a:buFontTx/>
              <a:buNone/>
            </a:pPr>
            <a:endParaRPr lang="en-US" altLang="ja-JP" sz="1600" b="1" dirty="0">
              <a:solidFill>
                <a:srgbClr val="000000"/>
              </a:solidFill>
              <a:latin typeface="+mj-ea"/>
            </a:endParaRPr>
          </a:p>
          <a:p>
            <a:pPr eaLnBrk="1" hangingPunct="1">
              <a:lnSpc>
                <a:spcPct val="90000"/>
              </a:lnSpc>
            </a:pPr>
            <a:r>
              <a:rPr lang="ja-JP" altLang="en-US" sz="2000" b="1" dirty="0" smtClean="0">
                <a:solidFill>
                  <a:srgbClr val="FF0000"/>
                </a:solidFill>
                <a:latin typeface="+mj-ea"/>
              </a:rPr>
              <a:t>３．進路</a:t>
            </a:r>
            <a:r>
              <a:rPr lang="ja-JP" altLang="en-US" sz="2000" b="1" dirty="0">
                <a:solidFill>
                  <a:srgbClr val="FF0000"/>
                </a:solidFill>
                <a:latin typeface="+mj-ea"/>
              </a:rPr>
              <a:t>予測</a:t>
            </a:r>
            <a:r>
              <a:rPr lang="ja-JP" altLang="en-US" sz="2000" b="1" dirty="0" smtClean="0">
                <a:solidFill>
                  <a:srgbClr val="FF0000"/>
                </a:solidFill>
                <a:latin typeface="+mj-ea"/>
              </a:rPr>
              <a:t>（</a:t>
            </a:r>
            <a:r>
              <a:rPr lang="ja-JP" altLang="en-US" sz="2000" b="1" dirty="0">
                <a:solidFill>
                  <a:srgbClr val="FF0000"/>
                </a:solidFill>
                <a:latin typeface="+mj-ea"/>
              </a:rPr>
              <a:t>リスク・スコアリング・ベクトル）</a:t>
            </a:r>
            <a:endParaRPr lang="en-US" altLang="ja-JP" sz="2000" b="1" dirty="0">
              <a:solidFill>
                <a:srgbClr val="FF0000"/>
              </a:solidFill>
              <a:latin typeface="+mj-ea"/>
            </a:endParaRPr>
          </a:p>
          <a:p>
            <a:pPr eaLnBrk="1" hangingPunct="1">
              <a:lnSpc>
                <a:spcPct val="90000"/>
              </a:lnSpc>
              <a:buClrTx/>
              <a:buFontTx/>
              <a:buNone/>
            </a:pPr>
            <a:r>
              <a:rPr lang="ja-JP" altLang="en-US" sz="1600" b="1" dirty="0" err="1" smtClean="0">
                <a:solidFill>
                  <a:srgbClr val="000000"/>
                </a:solidFill>
                <a:latin typeface="+mj-ea"/>
              </a:rPr>
              <a:t>ー</a:t>
            </a:r>
            <a:r>
              <a:rPr lang="ja-JP" altLang="en-US" sz="1600" b="1" dirty="0" smtClean="0">
                <a:solidFill>
                  <a:srgbClr val="000000"/>
                </a:solidFill>
                <a:latin typeface="+mj-ea"/>
              </a:rPr>
              <a:t>実際に観測される日本経済が、想定シナリオのいずれに近いかをスコアリングする</a:t>
            </a:r>
            <a:endParaRPr lang="en-US" altLang="ja-JP" sz="1600" b="1" dirty="0">
              <a:solidFill>
                <a:srgbClr val="000000"/>
              </a:solidFill>
              <a:latin typeface="+mj-ea"/>
            </a:endParaRPr>
          </a:p>
          <a:p>
            <a:pPr eaLnBrk="1" hangingPunct="1">
              <a:lnSpc>
                <a:spcPct val="90000"/>
              </a:lnSpc>
              <a:buClrTx/>
              <a:buFontTx/>
              <a:buNone/>
            </a:pPr>
            <a:r>
              <a:rPr lang="ja-JP" altLang="en-US" sz="1600" b="1" dirty="0" err="1" smtClean="0">
                <a:solidFill>
                  <a:srgbClr val="000000"/>
                </a:solidFill>
                <a:latin typeface="+mj-ea"/>
              </a:rPr>
              <a:t>ー</a:t>
            </a:r>
            <a:r>
              <a:rPr lang="ja-JP" altLang="en-US" sz="1600" b="1" dirty="0" smtClean="0">
                <a:solidFill>
                  <a:srgbClr val="000000"/>
                </a:solidFill>
                <a:latin typeface="+mj-ea"/>
              </a:rPr>
              <a:t>成長</a:t>
            </a:r>
            <a:r>
              <a:rPr lang="ja-JP" altLang="en-US" sz="1600" b="1" dirty="0">
                <a:solidFill>
                  <a:srgbClr val="000000"/>
                </a:solidFill>
                <a:latin typeface="+mj-ea"/>
              </a:rPr>
              <a:t>、インフレ、財政の三つのファクターに対応し、その予測に寄与する構成系列を選択</a:t>
            </a:r>
            <a:endParaRPr lang="en-US" altLang="ja-JP" sz="1600" b="1" dirty="0">
              <a:solidFill>
                <a:srgbClr val="000000"/>
              </a:solidFill>
              <a:latin typeface="+mj-ea"/>
            </a:endParaRPr>
          </a:p>
          <a:p>
            <a:pPr eaLnBrk="1" hangingPunct="1">
              <a:lnSpc>
                <a:spcPct val="90000"/>
              </a:lnSpc>
              <a:buClrTx/>
              <a:buFontTx/>
              <a:buNone/>
            </a:pPr>
            <a:r>
              <a:rPr lang="ja-JP" altLang="en-US" sz="1600" b="1" dirty="0">
                <a:solidFill>
                  <a:srgbClr val="000000"/>
                </a:solidFill>
                <a:latin typeface="+mj-ea"/>
              </a:rPr>
              <a:t>ー構成系列から</a:t>
            </a:r>
            <a:r>
              <a:rPr lang="ja-JP" altLang="en-US" sz="1600" b="1" dirty="0" smtClean="0">
                <a:solidFill>
                  <a:srgbClr val="000000"/>
                </a:solidFill>
                <a:latin typeface="+mj-ea"/>
              </a:rPr>
              <a:t>ファクターの</a:t>
            </a:r>
            <a:r>
              <a:rPr lang="ja-JP" altLang="en-US" sz="1600" b="1" dirty="0">
                <a:solidFill>
                  <a:srgbClr val="000000"/>
                </a:solidFill>
                <a:latin typeface="+mj-ea"/>
              </a:rPr>
              <a:t>スコアを算出し、リスク台風の進路を予測</a:t>
            </a:r>
            <a:r>
              <a:rPr lang="ja-JP" altLang="en-US" sz="1600" b="1" dirty="0" smtClean="0">
                <a:solidFill>
                  <a:srgbClr val="000000"/>
                </a:solidFill>
                <a:latin typeface="+mj-ea"/>
              </a:rPr>
              <a:t>する</a:t>
            </a:r>
            <a:endParaRPr lang="en-US" altLang="ja-JP" sz="1600" b="1" dirty="0" smtClean="0">
              <a:solidFill>
                <a:srgbClr val="000000"/>
              </a:solidFill>
              <a:latin typeface="+mj-ea"/>
            </a:endParaRPr>
          </a:p>
          <a:p>
            <a:pPr eaLnBrk="1" hangingPunct="1">
              <a:lnSpc>
                <a:spcPct val="90000"/>
              </a:lnSpc>
              <a:buClrTx/>
              <a:buFontTx/>
              <a:buNone/>
            </a:pPr>
            <a:endParaRPr lang="en-US" altLang="ja-JP" sz="1600" b="1" dirty="0">
              <a:solidFill>
                <a:srgbClr val="000000"/>
              </a:solidFill>
              <a:latin typeface="+mj-ea"/>
            </a:endParaRPr>
          </a:p>
        </p:txBody>
      </p:sp>
    </p:spTree>
    <p:extLst>
      <p:ext uri="{BB962C8B-B14F-4D97-AF65-F5344CB8AC3E}">
        <p14:creationId xmlns:p14="http://schemas.microsoft.com/office/powerpoint/2010/main" val="342349044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ext Box 2"/>
          <p:cNvSpPr txBox="1">
            <a:spLocks noChangeArrowheads="1"/>
          </p:cNvSpPr>
          <p:nvPr/>
        </p:nvSpPr>
        <p:spPr bwMode="auto">
          <a:xfrm>
            <a:off x="152400" y="152400"/>
            <a:ext cx="7800975"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cs typeface="ＭＳ Ｐゴシック" charset="0"/>
              </a:defRPr>
            </a:lvl1pPr>
            <a:lvl2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2pPr>
            <a:lvl3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3pPr>
            <a:lvl4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4pPr>
            <a:lvl5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5pPr>
            <a:lvl6pPr marL="25146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6pPr>
            <a:lvl7pPr marL="29718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7pPr>
            <a:lvl8pPr marL="34290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8pPr>
            <a:lvl9pPr marL="38862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9pPr>
          </a:lstStyle>
          <a:p>
            <a:pPr eaLnBrk="1" hangingPunct="1">
              <a:lnSpc>
                <a:spcPct val="90000"/>
              </a:lnSpc>
              <a:buClrTx/>
              <a:buFontTx/>
              <a:buNone/>
            </a:pPr>
            <a:r>
              <a:rPr lang="ja-JP" altLang="en-US" sz="2600" b="1" dirty="0" smtClean="0">
                <a:solidFill>
                  <a:srgbClr val="E60028"/>
                </a:solidFill>
                <a:latin typeface="Arial Narrow" charset="0"/>
              </a:rPr>
              <a:t>日本</a:t>
            </a:r>
            <a:r>
              <a:rPr lang="ja-JP" altLang="en-US" sz="2600" b="1" dirty="0">
                <a:solidFill>
                  <a:srgbClr val="E60028"/>
                </a:solidFill>
                <a:latin typeface="Arial Narrow" charset="0"/>
              </a:rPr>
              <a:t>経済</a:t>
            </a:r>
            <a:r>
              <a:rPr lang="ja-JP" altLang="en-US" sz="2600" b="1" dirty="0" smtClean="0">
                <a:solidFill>
                  <a:srgbClr val="E60028"/>
                </a:solidFill>
                <a:latin typeface="Arial Narrow" charset="0"/>
              </a:rPr>
              <a:t>の進路予測：リスク・スコアリング・ベクトル</a:t>
            </a:r>
            <a:endParaRPr lang="en-US" altLang="ja-JP" sz="2600" b="1" dirty="0" smtClean="0">
              <a:solidFill>
                <a:srgbClr val="E60028"/>
              </a:solidFill>
              <a:latin typeface="Arial Narrow" charset="0"/>
            </a:endParaRPr>
          </a:p>
        </p:txBody>
      </p:sp>
      <p:sp>
        <p:nvSpPr>
          <p:cNvPr id="13"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997B6F-0B69-45CA-AB47-1A5C65D87BFE}" type="slidenum">
              <a:rPr lang="en-US" smtClean="0"/>
              <a:pPr/>
              <a:t>17</a:t>
            </a:fld>
            <a:endParaRPr lang="en-US" dirty="0"/>
          </a:p>
        </p:txBody>
      </p:sp>
      <p:sp>
        <p:nvSpPr>
          <p:cNvPr id="17" name="Text Box 4"/>
          <p:cNvSpPr txBox="1">
            <a:spLocks noChangeArrowheads="1"/>
          </p:cNvSpPr>
          <p:nvPr/>
        </p:nvSpPr>
        <p:spPr bwMode="auto">
          <a:xfrm>
            <a:off x="152400" y="685800"/>
            <a:ext cx="8763000" cy="304800"/>
          </a:xfrm>
          <a:prstGeom prst="rect">
            <a:avLst/>
          </a:prstGeom>
          <a:solidFill>
            <a:schemeClr val="accent2">
              <a:lumMod val="20000"/>
              <a:lumOff val="80000"/>
            </a:schemeClr>
          </a:solidFill>
          <a:ln>
            <a:solidFill>
              <a:srgbClr val="595959"/>
            </a:solidFill>
          </a:ln>
          <a:extLst/>
        </p:spPr>
        <p:txBody>
          <a:bodyPr lIns="90000" tIns="46800" rIns="90000" bIns="46800"/>
          <a:lstStyle>
            <a:lvl1pPr marL="177800" indent="-177800"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1pPr>
            <a:lvl2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2pPr>
            <a:lvl3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3pPr>
            <a:lvl4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4pPr>
            <a:lvl5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9pPr>
          </a:lstStyle>
          <a:p>
            <a:pPr eaLnBrk="1" hangingPunct="1">
              <a:lnSpc>
                <a:spcPct val="110000"/>
              </a:lnSpc>
            </a:pPr>
            <a:r>
              <a:rPr lang="ja-JP" altLang="en-US" sz="1400" dirty="0" smtClean="0">
                <a:solidFill>
                  <a:srgbClr val="000000"/>
                </a:solidFill>
                <a:latin typeface="+mj-ea"/>
              </a:rPr>
              <a:t>実際の日本経済が、どの方向に向かっているかの判断に資する計数を作成</a:t>
            </a:r>
            <a:endParaRPr lang="en-US" altLang="ja-JP" sz="1400" dirty="0" smtClean="0">
              <a:solidFill>
                <a:srgbClr val="000000"/>
              </a:solidFill>
              <a:latin typeface="+mj-ea"/>
            </a:endParaRPr>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1447800"/>
            <a:ext cx="66031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1299316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Text Box 3"/>
          <p:cNvSpPr txBox="1">
            <a:spLocks noChangeArrowheads="1"/>
          </p:cNvSpPr>
          <p:nvPr/>
        </p:nvSpPr>
        <p:spPr bwMode="auto">
          <a:xfrm>
            <a:off x="152400" y="152400"/>
            <a:ext cx="8458200" cy="80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pitchFamily="34" charset="0"/>
                <a:ea typeface="ＭＳ Ｐゴシック" pitchFamily="50" charset="-128"/>
              </a:defRPr>
            </a:lvl1pPr>
            <a:lvl2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pitchFamily="34" charset="0"/>
                <a:ea typeface="ＭＳ Ｐゴシック" pitchFamily="50" charset="-128"/>
              </a:defRPr>
            </a:lvl2pPr>
            <a:lvl3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pitchFamily="34" charset="0"/>
                <a:ea typeface="ＭＳ Ｐゴシック" pitchFamily="50" charset="-128"/>
              </a:defRPr>
            </a:lvl3pPr>
            <a:lvl4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pitchFamily="34" charset="0"/>
                <a:ea typeface="ＭＳ Ｐゴシック" pitchFamily="50" charset="-128"/>
              </a:defRPr>
            </a:lvl4pPr>
            <a:lvl5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pitchFamily="34" charset="0"/>
                <a:ea typeface="ＭＳ Ｐゴシック" pitchFamily="50" charset="-128"/>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pitchFamily="34" charset="0"/>
                <a:ea typeface="ＭＳ Ｐゴシック" pitchFamily="50" charset="-128"/>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pitchFamily="34" charset="0"/>
                <a:ea typeface="ＭＳ Ｐゴシック" pitchFamily="50" charset="-128"/>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pitchFamily="34" charset="0"/>
                <a:ea typeface="ＭＳ Ｐゴシック" pitchFamily="50" charset="-128"/>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pitchFamily="34" charset="0"/>
                <a:ea typeface="ＭＳ Ｐゴシック" pitchFamily="50" charset="-128"/>
              </a:defRPr>
            </a:lvl9pPr>
          </a:lstStyle>
          <a:p>
            <a:pPr eaLnBrk="1" hangingPunct="1">
              <a:lnSpc>
                <a:spcPct val="90000"/>
              </a:lnSpc>
              <a:buClrTx/>
              <a:buFontTx/>
              <a:buNone/>
            </a:pPr>
            <a:r>
              <a:rPr lang="ja-JP" altLang="en-US" sz="2600" b="1" dirty="0" smtClean="0">
                <a:solidFill>
                  <a:srgbClr val="E60028"/>
                </a:solidFill>
                <a:latin typeface="Arial Narrow" pitchFamily="34" charset="0"/>
              </a:rPr>
              <a:t>リスク・スコアリング・ベクトルの作成：成長軸</a:t>
            </a:r>
            <a:endParaRPr lang="en-US" altLang="ja-JP" sz="2600" b="1" dirty="0">
              <a:solidFill>
                <a:srgbClr val="E60028"/>
              </a:solidFill>
              <a:latin typeface="Arial Narrow" pitchFamily="34" charset="0"/>
            </a:endParaRPr>
          </a:p>
        </p:txBody>
      </p:sp>
      <p:sp>
        <p:nvSpPr>
          <p:cNvPr id="5"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997B6F-0B69-45CA-AB47-1A5C65D87BFE}" type="slidenum">
              <a:rPr lang="en-US" smtClean="0"/>
              <a:pPr/>
              <a:t>18</a:t>
            </a:fld>
            <a:endParaRPr lang="en-US" dirty="0"/>
          </a:p>
        </p:txBody>
      </p:sp>
      <p:sp>
        <p:nvSpPr>
          <p:cNvPr id="7" name="Text Box 4"/>
          <p:cNvSpPr txBox="1">
            <a:spLocks noChangeArrowheads="1"/>
          </p:cNvSpPr>
          <p:nvPr/>
        </p:nvSpPr>
        <p:spPr bwMode="auto">
          <a:xfrm>
            <a:off x="152400" y="685800"/>
            <a:ext cx="8763000" cy="533400"/>
          </a:xfrm>
          <a:prstGeom prst="rect">
            <a:avLst/>
          </a:prstGeom>
          <a:solidFill>
            <a:schemeClr val="accent2">
              <a:lumMod val="20000"/>
              <a:lumOff val="80000"/>
            </a:schemeClr>
          </a:solidFill>
          <a:ln>
            <a:solidFill>
              <a:srgbClr val="595959"/>
            </a:solidFill>
          </a:ln>
          <a:extLst/>
        </p:spPr>
        <p:txBody>
          <a:bodyPr lIns="90000" tIns="46800" rIns="90000" bIns="46800"/>
          <a:lstStyle>
            <a:lvl1pPr marL="177800" indent="-177800"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1pPr>
            <a:lvl2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2pPr>
            <a:lvl3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3pPr>
            <a:lvl4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4pPr>
            <a:lvl5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9pPr>
          </a:lstStyle>
          <a:p>
            <a:pPr eaLnBrk="1" hangingPunct="1">
              <a:lnSpc>
                <a:spcPct val="110000"/>
              </a:lnSpc>
            </a:pPr>
            <a:r>
              <a:rPr lang="ja-JP" altLang="en-US" sz="1400" dirty="0" smtClean="0">
                <a:solidFill>
                  <a:srgbClr val="000000"/>
                </a:solidFill>
                <a:latin typeface="+mj-ea"/>
              </a:rPr>
              <a:t>リスク台風マップの成長軸（</a:t>
            </a:r>
            <a:r>
              <a:rPr lang="en-US" altLang="ja-JP" sz="1400" dirty="0" smtClean="0">
                <a:solidFill>
                  <a:srgbClr val="000000"/>
                </a:solidFill>
                <a:latin typeface="+mj-ea"/>
              </a:rPr>
              <a:t>GDP</a:t>
            </a:r>
            <a:r>
              <a:rPr lang="ja-JP" altLang="en-US" sz="1400" dirty="0" smtClean="0">
                <a:solidFill>
                  <a:srgbClr val="000000"/>
                </a:solidFill>
                <a:latin typeface="+mj-ea"/>
              </a:rPr>
              <a:t>ギャップ、潜在成長率）の予測に資する経済指標、判断項目を選択する。</a:t>
            </a:r>
            <a:endParaRPr lang="en-US" altLang="ja-JP" sz="1400" dirty="0" smtClean="0">
              <a:solidFill>
                <a:srgbClr val="000000"/>
              </a:solidFill>
              <a:latin typeface="+mj-ea"/>
            </a:endParaRPr>
          </a:p>
          <a:p>
            <a:pPr eaLnBrk="1" hangingPunct="1">
              <a:lnSpc>
                <a:spcPct val="110000"/>
              </a:lnSpc>
            </a:pPr>
            <a:r>
              <a:rPr lang="ja-JP" altLang="en-US" sz="1400" dirty="0" err="1" smtClean="0">
                <a:solidFill>
                  <a:srgbClr val="000000"/>
                </a:solidFill>
                <a:latin typeface="+mj-ea"/>
              </a:rPr>
              <a:t>ー</a:t>
            </a:r>
            <a:r>
              <a:rPr lang="ja-JP" altLang="en-US" sz="1400" dirty="0" smtClean="0">
                <a:solidFill>
                  <a:srgbClr val="000000"/>
                </a:solidFill>
                <a:latin typeface="+mj-ea"/>
              </a:rPr>
              <a:t>選択した指標、項目を成長動向、金融指標、構造改革、外部環境の四つのサブセクターに区分する</a:t>
            </a:r>
            <a:endParaRPr lang="en-US" altLang="ja-JP" sz="1400" dirty="0" smtClean="0">
              <a:solidFill>
                <a:srgbClr val="000000"/>
              </a:solidFill>
              <a:latin typeface="+mj-ea"/>
            </a:endParaRPr>
          </a:p>
          <a:p>
            <a:pPr eaLnBrk="1" hangingPunct="1">
              <a:lnSpc>
                <a:spcPct val="110000"/>
              </a:lnSpc>
            </a:pPr>
            <a:endParaRPr lang="en-US" altLang="ja-JP" sz="1400" dirty="0" smtClean="0">
              <a:solidFill>
                <a:srgbClr val="000000"/>
              </a:solidFill>
              <a:latin typeface="+mj-ea"/>
            </a:endParaRPr>
          </a:p>
        </p:txBody>
      </p:sp>
      <p:sp>
        <p:nvSpPr>
          <p:cNvPr id="9" name="Text Box 4"/>
          <p:cNvSpPr txBox="1">
            <a:spLocks noChangeArrowheads="1"/>
          </p:cNvSpPr>
          <p:nvPr/>
        </p:nvSpPr>
        <p:spPr bwMode="auto">
          <a:xfrm>
            <a:off x="285750" y="1524000"/>
            <a:ext cx="84582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lstStyle>
            <a:lvl1pPr marL="177800" indent="-177800"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1pPr>
            <a:lvl2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2pPr>
            <a:lvl3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3pPr>
            <a:lvl4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4pPr>
            <a:lvl5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9pPr>
          </a:lstStyle>
          <a:p>
            <a:pPr eaLnBrk="1" hangingPunct="1">
              <a:lnSpc>
                <a:spcPct val="90000"/>
              </a:lnSpc>
              <a:buClrTx/>
              <a:buFontTx/>
              <a:buNone/>
            </a:pPr>
            <a:r>
              <a:rPr lang="ja-JP" altLang="en-US" b="1" dirty="0" smtClean="0">
                <a:solidFill>
                  <a:srgbClr val="000000"/>
                </a:solidFill>
                <a:latin typeface="Arial" charset="0"/>
              </a:rPr>
              <a:t>成長ファクター（横軸）の構成系列</a:t>
            </a:r>
            <a:endParaRPr lang="en-US" altLang="ja-JP" b="1" dirty="0" smtClean="0">
              <a:solidFill>
                <a:srgbClr val="000000"/>
              </a:solidFill>
              <a:latin typeface="Arial" charset="0"/>
            </a:endParaRPr>
          </a:p>
          <a:p>
            <a:pPr eaLnBrk="1" hangingPunct="1">
              <a:lnSpc>
                <a:spcPct val="90000"/>
              </a:lnSpc>
              <a:buClrTx/>
              <a:buFontTx/>
              <a:buNone/>
            </a:pPr>
            <a:endParaRPr lang="en-US" altLang="ja-JP" b="1" dirty="0" smtClean="0">
              <a:solidFill>
                <a:srgbClr val="000000"/>
              </a:solidFill>
              <a:latin typeface="Arial" charset="0"/>
            </a:endParaRP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2114821"/>
            <a:ext cx="6769080" cy="35718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12207462"/>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Text Box 3"/>
          <p:cNvSpPr txBox="1">
            <a:spLocks noChangeArrowheads="1"/>
          </p:cNvSpPr>
          <p:nvPr/>
        </p:nvSpPr>
        <p:spPr bwMode="auto">
          <a:xfrm>
            <a:off x="152400" y="152400"/>
            <a:ext cx="8458200" cy="80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pitchFamily="34" charset="0"/>
                <a:ea typeface="ＭＳ Ｐゴシック" pitchFamily="50" charset="-128"/>
              </a:defRPr>
            </a:lvl1pPr>
            <a:lvl2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pitchFamily="34" charset="0"/>
                <a:ea typeface="ＭＳ Ｐゴシック" pitchFamily="50" charset="-128"/>
              </a:defRPr>
            </a:lvl2pPr>
            <a:lvl3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pitchFamily="34" charset="0"/>
                <a:ea typeface="ＭＳ Ｐゴシック" pitchFamily="50" charset="-128"/>
              </a:defRPr>
            </a:lvl3pPr>
            <a:lvl4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pitchFamily="34" charset="0"/>
                <a:ea typeface="ＭＳ Ｐゴシック" pitchFamily="50" charset="-128"/>
              </a:defRPr>
            </a:lvl4pPr>
            <a:lvl5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pitchFamily="34" charset="0"/>
                <a:ea typeface="ＭＳ Ｐゴシック" pitchFamily="50" charset="-128"/>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pitchFamily="34" charset="0"/>
                <a:ea typeface="ＭＳ Ｐゴシック" pitchFamily="50" charset="-128"/>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pitchFamily="34" charset="0"/>
                <a:ea typeface="ＭＳ Ｐゴシック" pitchFamily="50" charset="-128"/>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pitchFamily="34" charset="0"/>
                <a:ea typeface="ＭＳ Ｐゴシック" pitchFamily="50" charset="-128"/>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pitchFamily="34" charset="0"/>
                <a:ea typeface="ＭＳ Ｐゴシック" pitchFamily="50" charset="-128"/>
              </a:defRPr>
            </a:lvl9pPr>
          </a:lstStyle>
          <a:p>
            <a:pPr eaLnBrk="1" hangingPunct="1">
              <a:lnSpc>
                <a:spcPct val="90000"/>
              </a:lnSpc>
              <a:buClrTx/>
              <a:buFontTx/>
              <a:buNone/>
            </a:pPr>
            <a:r>
              <a:rPr lang="ja-JP" altLang="en-US" sz="2600" b="1" dirty="0" smtClean="0">
                <a:solidFill>
                  <a:srgbClr val="E60028"/>
                </a:solidFill>
                <a:latin typeface="Arial Narrow" pitchFamily="34" charset="0"/>
              </a:rPr>
              <a:t>リスク・スコアリング・ベクトルの作成：インフレ軸</a:t>
            </a:r>
            <a:endParaRPr lang="en-US" altLang="ja-JP" sz="2600" b="1" dirty="0">
              <a:solidFill>
                <a:srgbClr val="E60028"/>
              </a:solidFill>
              <a:latin typeface="Arial Narrow" pitchFamily="34" charset="0"/>
            </a:endParaRPr>
          </a:p>
        </p:txBody>
      </p:sp>
      <p:sp>
        <p:nvSpPr>
          <p:cNvPr id="5"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997B6F-0B69-45CA-AB47-1A5C65D87BFE}" type="slidenum">
              <a:rPr lang="en-US" smtClean="0"/>
              <a:pPr/>
              <a:t>19</a:t>
            </a:fld>
            <a:endParaRPr lang="en-US" dirty="0"/>
          </a:p>
        </p:txBody>
      </p:sp>
      <p:sp>
        <p:nvSpPr>
          <p:cNvPr id="7" name="Text Box 4"/>
          <p:cNvSpPr txBox="1">
            <a:spLocks noChangeArrowheads="1"/>
          </p:cNvSpPr>
          <p:nvPr/>
        </p:nvSpPr>
        <p:spPr bwMode="auto">
          <a:xfrm>
            <a:off x="152400" y="685800"/>
            <a:ext cx="8763000" cy="533400"/>
          </a:xfrm>
          <a:prstGeom prst="rect">
            <a:avLst/>
          </a:prstGeom>
          <a:solidFill>
            <a:schemeClr val="accent2">
              <a:lumMod val="20000"/>
              <a:lumOff val="80000"/>
            </a:schemeClr>
          </a:solidFill>
          <a:ln>
            <a:solidFill>
              <a:srgbClr val="595959"/>
            </a:solidFill>
          </a:ln>
          <a:extLst/>
        </p:spPr>
        <p:txBody>
          <a:bodyPr lIns="90000" tIns="46800" rIns="90000" bIns="46800"/>
          <a:lstStyle>
            <a:lvl1pPr marL="177800" indent="-177800"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1pPr>
            <a:lvl2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2pPr>
            <a:lvl3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3pPr>
            <a:lvl4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4pPr>
            <a:lvl5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9pPr>
          </a:lstStyle>
          <a:p>
            <a:pPr eaLnBrk="1" hangingPunct="1">
              <a:lnSpc>
                <a:spcPct val="110000"/>
              </a:lnSpc>
            </a:pPr>
            <a:r>
              <a:rPr lang="ja-JP" altLang="en-US" sz="1400" dirty="0" smtClean="0">
                <a:solidFill>
                  <a:srgbClr val="000000"/>
                </a:solidFill>
                <a:latin typeface="+mj-ea"/>
              </a:rPr>
              <a:t>リスク台風マップの</a:t>
            </a:r>
            <a:r>
              <a:rPr lang="ja-JP" altLang="en-US" sz="1400" dirty="0">
                <a:solidFill>
                  <a:srgbClr val="000000"/>
                </a:solidFill>
                <a:latin typeface="+mj-ea"/>
              </a:rPr>
              <a:t>インフレ</a:t>
            </a:r>
            <a:r>
              <a:rPr lang="ja-JP" altLang="en-US" sz="1400" dirty="0" smtClean="0">
                <a:solidFill>
                  <a:srgbClr val="000000"/>
                </a:solidFill>
                <a:latin typeface="+mj-ea"/>
              </a:rPr>
              <a:t>軸（内需デフレーター）の予測に資する経済指標、判断項目を選択する。</a:t>
            </a:r>
            <a:endParaRPr lang="en-US" altLang="ja-JP" sz="1400" dirty="0" smtClean="0">
              <a:solidFill>
                <a:srgbClr val="000000"/>
              </a:solidFill>
              <a:latin typeface="+mj-ea"/>
            </a:endParaRPr>
          </a:p>
          <a:p>
            <a:pPr eaLnBrk="1" hangingPunct="1">
              <a:lnSpc>
                <a:spcPct val="110000"/>
              </a:lnSpc>
            </a:pPr>
            <a:r>
              <a:rPr lang="ja-JP" altLang="en-US" sz="1400" dirty="0" err="1" smtClean="0">
                <a:solidFill>
                  <a:srgbClr val="000000"/>
                </a:solidFill>
                <a:latin typeface="+mj-ea"/>
              </a:rPr>
              <a:t>ー</a:t>
            </a:r>
            <a:r>
              <a:rPr lang="ja-JP" altLang="en-US" sz="1400" dirty="0" smtClean="0">
                <a:solidFill>
                  <a:srgbClr val="000000"/>
                </a:solidFill>
                <a:latin typeface="+mj-ea"/>
              </a:rPr>
              <a:t>選択した指標、項目をインフレ動向、金融指標、外部環境の三つのサブセクターに区分する</a:t>
            </a:r>
            <a:endParaRPr lang="en-US" altLang="ja-JP" sz="1400" dirty="0" smtClean="0">
              <a:solidFill>
                <a:srgbClr val="000000"/>
              </a:solidFill>
              <a:latin typeface="+mj-ea"/>
            </a:endParaRPr>
          </a:p>
          <a:p>
            <a:pPr eaLnBrk="1" hangingPunct="1">
              <a:lnSpc>
                <a:spcPct val="110000"/>
              </a:lnSpc>
            </a:pPr>
            <a:endParaRPr lang="en-US" altLang="ja-JP" sz="1400" dirty="0" smtClean="0">
              <a:solidFill>
                <a:srgbClr val="000000"/>
              </a:solidFill>
              <a:latin typeface="+mj-ea"/>
            </a:endParaRPr>
          </a:p>
        </p:txBody>
      </p:sp>
      <p:sp>
        <p:nvSpPr>
          <p:cNvPr id="9" name="Text Box 4"/>
          <p:cNvSpPr txBox="1">
            <a:spLocks noChangeArrowheads="1"/>
          </p:cNvSpPr>
          <p:nvPr/>
        </p:nvSpPr>
        <p:spPr bwMode="auto">
          <a:xfrm>
            <a:off x="285750" y="1524000"/>
            <a:ext cx="84582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lstStyle>
            <a:lvl1pPr marL="177800" indent="-177800"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1pPr>
            <a:lvl2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2pPr>
            <a:lvl3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3pPr>
            <a:lvl4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4pPr>
            <a:lvl5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9pPr>
          </a:lstStyle>
          <a:p>
            <a:pPr eaLnBrk="1" hangingPunct="1">
              <a:lnSpc>
                <a:spcPct val="90000"/>
              </a:lnSpc>
              <a:buClrTx/>
              <a:buFontTx/>
              <a:buNone/>
            </a:pPr>
            <a:r>
              <a:rPr lang="ja-JP" altLang="en-US" b="1" dirty="0">
                <a:solidFill>
                  <a:srgbClr val="000000"/>
                </a:solidFill>
                <a:latin typeface="Arial" charset="0"/>
              </a:rPr>
              <a:t>インフレ</a:t>
            </a:r>
            <a:r>
              <a:rPr lang="ja-JP" altLang="en-US" b="1" dirty="0" smtClean="0">
                <a:solidFill>
                  <a:srgbClr val="000000"/>
                </a:solidFill>
                <a:latin typeface="Arial" charset="0"/>
              </a:rPr>
              <a:t>ファクター（縦軸）の構成系列</a:t>
            </a:r>
            <a:endParaRPr lang="en-US" altLang="ja-JP" b="1" dirty="0" smtClean="0">
              <a:solidFill>
                <a:srgbClr val="000000"/>
              </a:solidFill>
              <a:latin typeface="Arial" charset="0"/>
            </a:endParaRPr>
          </a:p>
          <a:p>
            <a:pPr eaLnBrk="1" hangingPunct="1">
              <a:lnSpc>
                <a:spcPct val="90000"/>
              </a:lnSpc>
              <a:buClrTx/>
              <a:buFontTx/>
              <a:buNone/>
            </a:pPr>
            <a:endParaRPr lang="en-US" altLang="ja-JP" b="1" dirty="0" smtClean="0">
              <a:solidFill>
                <a:srgbClr val="000000"/>
              </a:solidFill>
              <a:latin typeface="Arial" charset="0"/>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86874" y="2209800"/>
            <a:ext cx="6189252" cy="350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87628097"/>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a:xfrm>
            <a:off x="6553200" y="6356350"/>
            <a:ext cx="2133600" cy="365125"/>
          </a:xfrm>
        </p:spPr>
        <p:txBody>
          <a:bodyPr/>
          <a:lstStyle/>
          <a:p>
            <a:fld id="{BB997B6F-0B69-45CA-AB47-1A5C65D87BFE}" type="slidenum">
              <a:rPr lang="en-US" smtClean="0"/>
              <a:pPr/>
              <a:t>2</a:t>
            </a:fld>
            <a:endParaRPr lang="en-US" dirty="0"/>
          </a:p>
        </p:txBody>
      </p:sp>
      <p:sp>
        <p:nvSpPr>
          <p:cNvPr id="5" name="Text Box 3"/>
          <p:cNvSpPr txBox="1">
            <a:spLocks noChangeArrowheads="1"/>
          </p:cNvSpPr>
          <p:nvPr/>
        </p:nvSpPr>
        <p:spPr bwMode="auto">
          <a:xfrm>
            <a:off x="274638" y="457200"/>
            <a:ext cx="84582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pitchFamily="34" charset="0"/>
                <a:ea typeface="ＭＳ Ｐゴシック" pitchFamily="50" charset="-128"/>
              </a:defRPr>
            </a:lvl1pPr>
            <a:lvl2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pitchFamily="34" charset="0"/>
                <a:ea typeface="ＭＳ Ｐゴシック" pitchFamily="50" charset="-128"/>
              </a:defRPr>
            </a:lvl2pPr>
            <a:lvl3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pitchFamily="34" charset="0"/>
                <a:ea typeface="ＭＳ Ｐゴシック" pitchFamily="50" charset="-128"/>
              </a:defRPr>
            </a:lvl3pPr>
            <a:lvl4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pitchFamily="34" charset="0"/>
                <a:ea typeface="ＭＳ Ｐゴシック" pitchFamily="50" charset="-128"/>
              </a:defRPr>
            </a:lvl4pPr>
            <a:lvl5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pitchFamily="34" charset="0"/>
                <a:ea typeface="ＭＳ Ｐゴシック" pitchFamily="50" charset="-128"/>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pitchFamily="34" charset="0"/>
                <a:ea typeface="ＭＳ Ｐゴシック" pitchFamily="50" charset="-128"/>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pitchFamily="34" charset="0"/>
                <a:ea typeface="ＭＳ Ｐゴシック" pitchFamily="50" charset="-128"/>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pitchFamily="34" charset="0"/>
                <a:ea typeface="ＭＳ Ｐゴシック" pitchFamily="50" charset="-128"/>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pitchFamily="34" charset="0"/>
                <a:ea typeface="ＭＳ Ｐゴシック" pitchFamily="50" charset="-128"/>
              </a:defRPr>
            </a:lvl9pPr>
          </a:lstStyle>
          <a:p>
            <a:pPr eaLnBrk="1" hangingPunct="1">
              <a:lnSpc>
                <a:spcPct val="90000"/>
              </a:lnSpc>
              <a:buClrTx/>
              <a:buFontTx/>
              <a:buNone/>
            </a:pPr>
            <a:r>
              <a:rPr lang="ja-JP" altLang="en-US" sz="2600" b="1" dirty="0" smtClean="0">
                <a:solidFill>
                  <a:srgbClr val="E60028"/>
                </a:solidFill>
                <a:latin typeface="Arial Narrow" pitchFamily="34" charset="0"/>
              </a:rPr>
              <a:t>概要</a:t>
            </a:r>
            <a:endParaRPr lang="en-US" altLang="ja-JP" sz="2600" b="1" dirty="0">
              <a:solidFill>
                <a:srgbClr val="E60028"/>
              </a:solidFill>
              <a:latin typeface="Arial Narrow" pitchFamily="34" charset="0"/>
            </a:endParaRPr>
          </a:p>
        </p:txBody>
      </p:sp>
      <p:sp>
        <p:nvSpPr>
          <p:cNvPr id="8" name="Text Box 4"/>
          <p:cNvSpPr txBox="1">
            <a:spLocks noChangeArrowheads="1"/>
          </p:cNvSpPr>
          <p:nvPr/>
        </p:nvSpPr>
        <p:spPr bwMode="auto">
          <a:xfrm>
            <a:off x="285750" y="1371600"/>
            <a:ext cx="8458200" cy="423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lstStyle>
            <a:lvl1pPr marL="177800" indent="-177800"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1pPr>
            <a:lvl2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2pPr>
            <a:lvl3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3pPr>
            <a:lvl4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4pPr>
            <a:lvl5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9pPr>
          </a:lstStyle>
          <a:p>
            <a:pPr eaLnBrk="1" hangingPunct="1">
              <a:lnSpc>
                <a:spcPct val="90000"/>
              </a:lnSpc>
              <a:buClrTx/>
              <a:buFontTx/>
              <a:buNone/>
            </a:pPr>
            <a:r>
              <a:rPr lang="ja-JP" altLang="en-US" sz="2000" b="1" dirty="0" smtClean="0">
                <a:solidFill>
                  <a:srgbClr val="FF0000"/>
                </a:solidFill>
                <a:latin typeface="+mj-ea"/>
              </a:rPr>
              <a:t>１．リスク台風マップの概要、過去の軌跡</a:t>
            </a:r>
            <a:endParaRPr lang="en-US" altLang="ja-JP" sz="2000" b="1" dirty="0">
              <a:solidFill>
                <a:srgbClr val="FF0000"/>
              </a:solidFill>
              <a:latin typeface="+mj-ea"/>
            </a:endParaRPr>
          </a:p>
          <a:p>
            <a:pPr eaLnBrk="1" hangingPunct="1">
              <a:lnSpc>
                <a:spcPct val="90000"/>
              </a:lnSpc>
              <a:buClrTx/>
              <a:buFontTx/>
              <a:buNone/>
            </a:pPr>
            <a:r>
              <a:rPr lang="ja-JP" altLang="en-US" sz="1600" b="1" dirty="0">
                <a:solidFill>
                  <a:srgbClr val="000000"/>
                </a:solidFill>
                <a:latin typeface="+mj-ea"/>
              </a:rPr>
              <a:t>ー日本の経済状況を成長、インフレ、財政の三つのファクターで</a:t>
            </a:r>
            <a:r>
              <a:rPr lang="ja-JP" altLang="en-US" sz="1600" b="1" dirty="0" smtClean="0">
                <a:solidFill>
                  <a:srgbClr val="000000"/>
                </a:solidFill>
                <a:latin typeface="+mj-ea"/>
              </a:rPr>
              <a:t>定義づける</a:t>
            </a:r>
            <a:endParaRPr lang="en-US" altLang="ja-JP" sz="1600" b="1" dirty="0" smtClean="0">
              <a:solidFill>
                <a:srgbClr val="000000"/>
              </a:solidFill>
              <a:latin typeface="+mj-ea"/>
            </a:endParaRPr>
          </a:p>
          <a:p>
            <a:pPr eaLnBrk="1" hangingPunct="1">
              <a:lnSpc>
                <a:spcPct val="90000"/>
              </a:lnSpc>
              <a:buClrTx/>
              <a:buFontTx/>
              <a:buNone/>
            </a:pPr>
            <a:endParaRPr lang="en-US" altLang="ja-JP" sz="1600" b="1" dirty="0" smtClean="0">
              <a:solidFill>
                <a:srgbClr val="000000"/>
              </a:solidFill>
              <a:latin typeface="+mj-ea"/>
            </a:endParaRPr>
          </a:p>
          <a:p>
            <a:pPr eaLnBrk="1" hangingPunct="1">
              <a:lnSpc>
                <a:spcPct val="90000"/>
              </a:lnSpc>
            </a:pPr>
            <a:r>
              <a:rPr lang="ja-JP" altLang="en-US" sz="2000" b="1" dirty="0" smtClean="0">
                <a:solidFill>
                  <a:srgbClr val="FF0000"/>
                </a:solidFill>
                <a:latin typeface="+mj-ea"/>
              </a:rPr>
              <a:t>２．リスク台風マップを使った先行きシナリオ作成</a:t>
            </a:r>
            <a:endParaRPr lang="en-US" altLang="ja-JP" sz="1600" b="1" dirty="0" smtClean="0">
              <a:solidFill>
                <a:srgbClr val="000000"/>
              </a:solidFill>
              <a:latin typeface="+mj-ea"/>
            </a:endParaRPr>
          </a:p>
          <a:p>
            <a:pPr eaLnBrk="1" hangingPunct="1">
              <a:lnSpc>
                <a:spcPct val="90000"/>
              </a:lnSpc>
              <a:buClrTx/>
              <a:buFontTx/>
              <a:buNone/>
            </a:pPr>
            <a:r>
              <a:rPr lang="ja-JP" altLang="en-US" sz="1600" b="1" dirty="0" err="1" smtClean="0">
                <a:solidFill>
                  <a:srgbClr val="000000"/>
                </a:solidFill>
                <a:latin typeface="+mj-ea"/>
              </a:rPr>
              <a:t>ー</a:t>
            </a:r>
            <a:r>
              <a:rPr lang="ja-JP" altLang="en-US" sz="1600" b="1" dirty="0" smtClean="0">
                <a:solidFill>
                  <a:srgbClr val="000000"/>
                </a:solidFill>
                <a:latin typeface="+mj-ea"/>
              </a:rPr>
              <a:t>進路予測としては、アベノミクス成功、スタグフレーション、デフレ継続の三つが代表シナリオ</a:t>
            </a:r>
            <a:endParaRPr lang="en-US" altLang="ja-JP" sz="1600" b="1" dirty="0" smtClean="0">
              <a:solidFill>
                <a:srgbClr val="000000"/>
              </a:solidFill>
              <a:latin typeface="+mj-ea"/>
            </a:endParaRPr>
          </a:p>
          <a:p>
            <a:pPr eaLnBrk="1" hangingPunct="1">
              <a:lnSpc>
                <a:spcPct val="90000"/>
              </a:lnSpc>
              <a:buClrTx/>
              <a:buFontTx/>
              <a:buNone/>
            </a:pPr>
            <a:r>
              <a:rPr lang="ja-JP" altLang="en-US" sz="1600" b="1" dirty="0" err="1" smtClean="0">
                <a:solidFill>
                  <a:srgbClr val="000000"/>
                </a:solidFill>
                <a:latin typeface="+mj-ea"/>
              </a:rPr>
              <a:t>ー</a:t>
            </a:r>
            <a:r>
              <a:rPr lang="ja-JP" altLang="en-US" sz="1600" b="1" dirty="0" smtClean="0">
                <a:solidFill>
                  <a:srgbClr val="000000"/>
                </a:solidFill>
                <a:latin typeface="+mj-ea"/>
              </a:rPr>
              <a:t>成長、金利、外的環境などについて、シナリオ毎に整合的なロードマップを描く</a:t>
            </a:r>
            <a:endParaRPr lang="en-US" altLang="ja-JP" sz="1600" b="1" dirty="0">
              <a:solidFill>
                <a:srgbClr val="000000"/>
              </a:solidFill>
              <a:latin typeface="+mj-ea"/>
            </a:endParaRPr>
          </a:p>
          <a:p>
            <a:pPr eaLnBrk="1" hangingPunct="1">
              <a:lnSpc>
                <a:spcPct val="90000"/>
              </a:lnSpc>
              <a:buClrTx/>
              <a:buFontTx/>
              <a:buNone/>
            </a:pPr>
            <a:endParaRPr lang="en-US" altLang="ja-JP" sz="1600" b="1" dirty="0">
              <a:solidFill>
                <a:srgbClr val="000000"/>
              </a:solidFill>
              <a:latin typeface="+mj-ea"/>
            </a:endParaRPr>
          </a:p>
          <a:p>
            <a:pPr eaLnBrk="1" hangingPunct="1">
              <a:lnSpc>
                <a:spcPct val="90000"/>
              </a:lnSpc>
            </a:pPr>
            <a:r>
              <a:rPr lang="ja-JP" altLang="en-US" sz="2000" b="1" dirty="0" smtClean="0">
                <a:solidFill>
                  <a:srgbClr val="FF0000"/>
                </a:solidFill>
                <a:latin typeface="+mj-ea"/>
              </a:rPr>
              <a:t>３．進路</a:t>
            </a:r>
            <a:r>
              <a:rPr lang="ja-JP" altLang="en-US" sz="2000" b="1" dirty="0">
                <a:solidFill>
                  <a:srgbClr val="FF0000"/>
                </a:solidFill>
                <a:latin typeface="+mj-ea"/>
              </a:rPr>
              <a:t>予測</a:t>
            </a:r>
            <a:r>
              <a:rPr lang="ja-JP" altLang="en-US" sz="2000" b="1" dirty="0" smtClean="0">
                <a:solidFill>
                  <a:srgbClr val="FF0000"/>
                </a:solidFill>
                <a:latin typeface="+mj-ea"/>
              </a:rPr>
              <a:t>（</a:t>
            </a:r>
            <a:r>
              <a:rPr lang="ja-JP" altLang="en-US" sz="2000" b="1" dirty="0">
                <a:solidFill>
                  <a:srgbClr val="FF0000"/>
                </a:solidFill>
                <a:latin typeface="+mj-ea"/>
              </a:rPr>
              <a:t>リスク・スコアリング・ベクトル）</a:t>
            </a:r>
            <a:endParaRPr lang="en-US" altLang="ja-JP" sz="2000" b="1" dirty="0">
              <a:solidFill>
                <a:srgbClr val="FF0000"/>
              </a:solidFill>
              <a:latin typeface="+mj-ea"/>
            </a:endParaRPr>
          </a:p>
          <a:p>
            <a:pPr eaLnBrk="1" hangingPunct="1">
              <a:lnSpc>
                <a:spcPct val="90000"/>
              </a:lnSpc>
              <a:buClrTx/>
              <a:buFontTx/>
              <a:buNone/>
            </a:pPr>
            <a:r>
              <a:rPr lang="ja-JP" altLang="en-US" sz="1600" b="1" dirty="0" err="1" smtClean="0">
                <a:solidFill>
                  <a:srgbClr val="000000"/>
                </a:solidFill>
                <a:latin typeface="+mj-ea"/>
              </a:rPr>
              <a:t>ー</a:t>
            </a:r>
            <a:r>
              <a:rPr lang="ja-JP" altLang="en-US" sz="1600" b="1" dirty="0" smtClean="0">
                <a:solidFill>
                  <a:srgbClr val="000000"/>
                </a:solidFill>
                <a:latin typeface="+mj-ea"/>
              </a:rPr>
              <a:t>実際に観測される日本経済が、想定シナリオのいずれに近いかをスコアリングする</a:t>
            </a:r>
            <a:endParaRPr lang="en-US" altLang="ja-JP" sz="1600" b="1" dirty="0">
              <a:solidFill>
                <a:srgbClr val="000000"/>
              </a:solidFill>
              <a:latin typeface="+mj-ea"/>
            </a:endParaRPr>
          </a:p>
          <a:p>
            <a:pPr eaLnBrk="1" hangingPunct="1">
              <a:lnSpc>
                <a:spcPct val="90000"/>
              </a:lnSpc>
              <a:buClrTx/>
              <a:buFontTx/>
              <a:buNone/>
            </a:pPr>
            <a:r>
              <a:rPr lang="ja-JP" altLang="en-US" sz="1600" b="1" dirty="0" err="1" smtClean="0">
                <a:solidFill>
                  <a:srgbClr val="000000"/>
                </a:solidFill>
                <a:latin typeface="+mj-ea"/>
              </a:rPr>
              <a:t>ー</a:t>
            </a:r>
            <a:r>
              <a:rPr lang="ja-JP" altLang="en-US" sz="1600" b="1" dirty="0" smtClean="0">
                <a:solidFill>
                  <a:srgbClr val="000000"/>
                </a:solidFill>
                <a:latin typeface="+mj-ea"/>
              </a:rPr>
              <a:t>成長</a:t>
            </a:r>
            <a:r>
              <a:rPr lang="ja-JP" altLang="en-US" sz="1600" b="1" dirty="0">
                <a:solidFill>
                  <a:srgbClr val="000000"/>
                </a:solidFill>
                <a:latin typeface="+mj-ea"/>
              </a:rPr>
              <a:t>、インフレ、財政の三つのファクターに対応し、その予測に寄与する構成系列を選択</a:t>
            </a:r>
            <a:endParaRPr lang="en-US" altLang="ja-JP" sz="1600" b="1" dirty="0">
              <a:solidFill>
                <a:srgbClr val="000000"/>
              </a:solidFill>
              <a:latin typeface="+mj-ea"/>
            </a:endParaRPr>
          </a:p>
          <a:p>
            <a:pPr eaLnBrk="1" hangingPunct="1">
              <a:lnSpc>
                <a:spcPct val="90000"/>
              </a:lnSpc>
              <a:buClrTx/>
              <a:buFontTx/>
              <a:buNone/>
            </a:pPr>
            <a:r>
              <a:rPr lang="ja-JP" altLang="en-US" sz="1600" b="1" dirty="0">
                <a:solidFill>
                  <a:srgbClr val="000000"/>
                </a:solidFill>
                <a:latin typeface="+mj-ea"/>
              </a:rPr>
              <a:t>ー構成系列から</a:t>
            </a:r>
            <a:r>
              <a:rPr lang="ja-JP" altLang="en-US" sz="1600" b="1" dirty="0" smtClean="0">
                <a:solidFill>
                  <a:srgbClr val="000000"/>
                </a:solidFill>
                <a:latin typeface="+mj-ea"/>
              </a:rPr>
              <a:t>ファクターの</a:t>
            </a:r>
            <a:r>
              <a:rPr lang="ja-JP" altLang="en-US" sz="1600" b="1" dirty="0">
                <a:solidFill>
                  <a:srgbClr val="000000"/>
                </a:solidFill>
                <a:latin typeface="+mj-ea"/>
              </a:rPr>
              <a:t>スコアを算出し、リスク台風の進路を予測</a:t>
            </a:r>
            <a:r>
              <a:rPr lang="ja-JP" altLang="en-US" sz="1600" b="1" dirty="0" smtClean="0">
                <a:solidFill>
                  <a:srgbClr val="000000"/>
                </a:solidFill>
                <a:latin typeface="+mj-ea"/>
              </a:rPr>
              <a:t>する</a:t>
            </a:r>
            <a:endParaRPr lang="en-US" altLang="ja-JP" sz="1600" b="1" dirty="0" smtClean="0">
              <a:solidFill>
                <a:srgbClr val="000000"/>
              </a:solidFill>
              <a:latin typeface="+mj-ea"/>
            </a:endParaRPr>
          </a:p>
          <a:p>
            <a:pPr eaLnBrk="1" hangingPunct="1">
              <a:lnSpc>
                <a:spcPct val="90000"/>
              </a:lnSpc>
              <a:buClrTx/>
              <a:buFontTx/>
              <a:buNone/>
            </a:pPr>
            <a:endParaRPr lang="en-US" altLang="ja-JP" sz="1600" b="1" dirty="0">
              <a:solidFill>
                <a:srgbClr val="000000"/>
              </a:solidFill>
              <a:latin typeface="+mj-ea"/>
            </a:endParaRPr>
          </a:p>
          <a:p>
            <a:pPr eaLnBrk="1" hangingPunct="1">
              <a:lnSpc>
                <a:spcPct val="90000"/>
              </a:lnSpc>
            </a:pPr>
            <a:r>
              <a:rPr lang="ja-JP" altLang="en-US" sz="2000" b="1" dirty="0" smtClean="0">
                <a:solidFill>
                  <a:srgbClr val="FF0000"/>
                </a:solidFill>
                <a:latin typeface="+mj-ea"/>
              </a:rPr>
              <a:t>４．リサーチ</a:t>
            </a:r>
            <a:r>
              <a:rPr lang="ja-JP" altLang="en-US" sz="2000" b="1" dirty="0">
                <a:solidFill>
                  <a:srgbClr val="FF0000"/>
                </a:solidFill>
                <a:latin typeface="+mj-ea"/>
              </a:rPr>
              <a:t>の今後の方針</a:t>
            </a:r>
            <a:endParaRPr lang="en-US" altLang="ja-JP" sz="2000" b="1" dirty="0">
              <a:solidFill>
                <a:srgbClr val="FF0000"/>
              </a:solidFill>
              <a:latin typeface="+mj-ea"/>
            </a:endParaRPr>
          </a:p>
          <a:p>
            <a:pPr eaLnBrk="1" hangingPunct="1">
              <a:lnSpc>
                <a:spcPct val="90000"/>
              </a:lnSpc>
              <a:buClrTx/>
              <a:buFontTx/>
              <a:buNone/>
            </a:pPr>
            <a:r>
              <a:rPr lang="ja-JP" altLang="en-US" sz="1600" b="1" dirty="0" err="1">
                <a:solidFill>
                  <a:srgbClr val="000000"/>
                </a:solidFill>
                <a:latin typeface="+mj-ea"/>
              </a:rPr>
              <a:t>ー</a:t>
            </a:r>
            <a:r>
              <a:rPr lang="ja-JP" altLang="en-US" sz="1600" b="1" dirty="0" smtClean="0">
                <a:solidFill>
                  <a:srgbClr val="000000"/>
                </a:solidFill>
                <a:latin typeface="+mj-ea"/>
              </a:rPr>
              <a:t>リスク・スコアリング・ベクトルの構成系列の拡充</a:t>
            </a:r>
            <a:endParaRPr lang="en-US" altLang="ja-JP" sz="1600" b="1" dirty="0">
              <a:solidFill>
                <a:srgbClr val="000000"/>
              </a:solidFill>
              <a:latin typeface="+mj-ea"/>
            </a:endParaRPr>
          </a:p>
          <a:p>
            <a:pPr eaLnBrk="1" hangingPunct="1">
              <a:lnSpc>
                <a:spcPct val="90000"/>
              </a:lnSpc>
              <a:buClrTx/>
              <a:buFontTx/>
              <a:buNone/>
            </a:pPr>
            <a:r>
              <a:rPr lang="ja-JP" altLang="en-US" sz="1600" b="1" dirty="0">
                <a:solidFill>
                  <a:srgbClr val="000000"/>
                </a:solidFill>
                <a:latin typeface="+mj-ea"/>
              </a:rPr>
              <a:t>ー</a:t>
            </a:r>
            <a:r>
              <a:rPr lang="en-US" altLang="ja-JP" sz="1600" b="1" dirty="0">
                <a:solidFill>
                  <a:srgbClr val="000000"/>
                </a:solidFill>
                <a:latin typeface="+mj-ea"/>
              </a:rPr>
              <a:t>JRF</a:t>
            </a:r>
            <a:r>
              <a:rPr lang="ja-JP" altLang="en-US" sz="1600" b="1" dirty="0">
                <a:solidFill>
                  <a:srgbClr val="000000"/>
                </a:solidFill>
                <a:latin typeface="+mj-ea"/>
              </a:rPr>
              <a:t>パネラーからのインプット（構造改革判断指数など</a:t>
            </a:r>
            <a:r>
              <a:rPr lang="ja-JP" altLang="en-US" sz="1600" b="1" dirty="0" smtClean="0">
                <a:solidFill>
                  <a:srgbClr val="000000"/>
                </a:solidFill>
                <a:latin typeface="+mj-ea"/>
              </a:rPr>
              <a:t>）をより精緻化</a:t>
            </a:r>
            <a:endParaRPr lang="en-US" altLang="ja-JP" sz="1600" b="1" dirty="0">
              <a:solidFill>
                <a:srgbClr val="000000"/>
              </a:solidFill>
              <a:latin typeface="+mj-ea"/>
            </a:endParaRPr>
          </a:p>
          <a:p>
            <a:pPr eaLnBrk="1" hangingPunct="1">
              <a:lnSpc>
                <a:spcPct val="90000"/>
              </a:lnSpc>
              <a:buClrTx/>
              <a:buFontTx/>
              <a:buNone/>
            </a:pPr>
            <a:r>
              <a:rPr lang="ja-JP" altLang="en-US" sz="1600" b="1" dirty="0" err="1" smtClean="0">
                <a:solidFill>
                  <a:srgbClr val="000000"/>
                </a:solidFill>
                <a:latin typeface="+mj-ea"/>
              </a:rPr>
              <a:t>ー</a:t>
            </a:r>
            <a:r>
              <a:rPr lang="ja-JP" altLang="en-US" sz="1600" b="1" dirty="0">
                <a:solidFill>
                  <a:srgbClr val="000000"/>
                </a:solidFill>
                <a:latin typeface="+mj-ea"/>
              </a:rPr>
              <a:t>リスク台風マップ、</a:t>
            </a:r>
            <a:r>
              <a:rPr lang="ja-JP" altLang="en-US" sz="1600" b="1" dirty="0" smtClean="0">
                <a:solidFill>
                  <a:srgbClr val="000000"/>
                </a:solidFill>
                <a:latin typeface="+mj-ea"/>
              </a:rPr>
              <a:t>リスク・スコアリング・ベクトル</a:t>
            </a:r>
            <a:r>
              <a:rPr lang="ja-JP" altLang="en-US" sz="1600" b="1" dirty="0">
                <a:solidFill>
                  <a:srgbClr val="000000"/>
                </a:solidFill>
                <a:latin typeface="+mj-ea"/>
              </a:rPr>
              <a:t>の発表方法、発表の頻度など検討</a:t>
            </a:r>
            <a:r>
              <a:rPr lang="en-US" altLang="ja-JP" sz="1600" b="1" dirty="0" smtClean="0">
                <a:solidFill>
                  <a:srgbClr val="000000"/>
                </a:solidFill>
                <a:latin typeface="+mj-ea"/>
                <a:ea typeface="+mj-ea"/>
              </a:rPr>
              <a:t/>
            </a:r>
            <a:br>
              <a:rPr lang="en-US" altLang="ja-JP" sz="1600" b="1" dirty="0" smtClean="0">
                <a:solidFill>
                  <a:srgbClr val="000000"/>
                </a:solidFill>
                <a:latin typeface="+mj-ea"/>
                <a:ea typeface="+mj-ea"/>
              </a:rPr>
            </a:br>
            <a:r>
              <a:rPr lang="en-US" altLang="ja-JP" sz="1600" dirty="0" smtClean="0">
                <a:solidFill>
                  <a:srgbClr val="000000"/>
                </a:solidFill>
                <a:latin typeface="+mj-ea"/>
                <a:ea typeface="+mj-ea"/>
              </a:rPr>
              <a:t/>
            </a:r>
            <a:br>
              <a:rPr lang="en-US" altLang="ja-JP" sz="1600" dirty="0" smtClean="0">
                <a:solidFill>
                  <a:srgbClr val="000000"/>
                </a:solidFill>
                <a:latin typeface="+mj-ea"/>
                <a:ea typeface="+mj-ea"/>
              </a:rPr>
            </a:br>
            <a:endParaRPr lang="en-US" altLang="ja-JP" sz="1600" dirty="0" smtClean="0">
              <a:solidFill>
                <a:srgbClr val="000000"/>
              </a:solidFill>
              <a:latin typeface="+mj-ea"/>
              <a:ea typeface="+mj-ea"/>
            </a:endParaRPr>
          </a:p>
          <a:p>
            <a:pPr eaLnBrk="1" hangingPunct="1">
              <a:lnSpc>
                <a:spcPct val="90000"/>
              </a:lnSpc>
              <a:buClrTx/>
              <a:buFontTx/>
              <a:buNone/>
            </a:pPr>
            <a:r>
              <a:rPr lang="en-US" altLang="ja-JP" sz="1600" dirty="0" smtClean="0">
                <a:solidFill>
                  <a:srgbClr val="000000"/>
                </a:solidFill>
                <a:latin typeface="Arial" charset="0"/>
              </a:rPr>
              <a:t/>
            </a:r>
            <a:br>
              <a:rPr lang="en-US" altLang="ja-JP" sz="1600" dirty="0" smtClean="0">
                <a:solidFill>
                  <a:srgbClr val="000000"/>
                </a:solidFill>
                <a:latin typeface="Arial" charset="0"/>
              </a:rPr>
            </a:br>
            <a:endParaRPr lang="en-US" altLang="ja-JP" sz="1600" dirty="0">
              <a:solidFill>
                <a:srgbClr val="000000"/>
              </a:solidFill>
              <a:latin typeface="Arial"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997B6F-0B69-45CA-AB47-1A5C65D87BFE}" type="slidenum">
              <a:rPr lang="en-US" smtClean="0"/>
              <a:pPr/>
              <a:t>20</a:t>
            </a:fld>
            <a:endParaRPr lang="en-US" dirty="0"/>
          </a:p>
        </p:txBody>
      </p:sp>
      <p:pic>
        <p:nvPicPr>
          <p:cNvPr id="12294"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1429" y="1524000"/>
            <a:ext cx="8534400" cy="3952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Text Box 3"/>
          <p:cNvSpPr txBox="1">
            <a:spLocks noChangeArrowheads="1"/>
          </p:cNvSpPr>
          <p:nvPr/>
        </p:nvSpPr>
        <p:spPr bwMode="auto">
          <a:xfrm>
            <a:off x="181429" y="381000"/>
            <a:ext cx="8458200" cy="80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pitchFamily="34" charset="0"/>
                <a:ea typeface="ＭＳ Ｐゴシック" pitchFamily="50" charset="-128"/>
              </a:defRPr>
            </a:lvl1pPr>
            <a:lvl2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pitchFamily="34" charset="0"/>
                <a:ea typeface="ＭＳ Ｐゴシック" pitchFamily="50" charset="-128"/>
              </a:defRPr>
            </a:lvl2pPr>
            <a:lvl3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pitchFamily="34" charset="0"/>
                <a:ea typeface="ＭＳ Ｐゴシック" pitchFamily="50" charset="-128"/>
              </a:defRPr>
            </a:lvl3pPr>
            <a:lvl4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pitchFamily="34" charset="0"/>
                <a:ea typeface="ＭＳ Ｐゴシック" pitchFamily="50" charset="-128"/>
              </a:defRPr>
            </a:lvl4pPr>
            <a:lvl5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pitchFamily="34" charset="0"/>
                <a:ea typeface="ＭＳ Ｐゴシック" pitchFamily="50" charset="-128"/>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pitchFamily="34" charset="0"/>
                <a:ea typeface="ＭＳ Ｐゴシック" pitchFamily="50" charset="-128"/>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pitchFamily="34" charset="0"/>
                <a:ea typeface="ＭＳ Ｐゴシック" pitchFamily="50" charset="-128"/>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pitchFamily="34" charset="0"/>
                <a:ea typeface="ＭＳ Ｐゴシック" pitchFamily="50" charset="-128"/>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pitchFamily="34" charset="0"/>
                <a:ea typeface="ＭＳ Ｐゴシック" pitchFamily="50" charset="-128"/>
              </a:defRPr>
            </a:lvl9pPr>
          </a:lstStyle>
          <a:p>
            <a:pPr eaLnBrk="1" hangingPunct="1">
              <a:lnSpc>
                <a:spcPct val="90000"/>
              </a:lnSpc>
              <a:buClrTx/>
              <a:buFontTx/>
              <a:buNone/>
            </a:pPr>
            <a:r>
              <a:rPr lang="ja-JP" altLang="en-US" sz="2600" b="1" dirty="0" smtClean="0">
                <a:solidFill>
                  <a:srgbClr val="E60028"/>
                </a:solidFill>
                <a:latin typeface="Arial Narrow" pitchFamily="34" charset="0"/>
              </a:rPr>
              <a:t>リスク・スコアリング・ベクトルの作成：</a:t>
            </a:r>
            <a:r>
              <a:rPr lang="en-US" altLang="ja-JP" sz="2600" b="1" dirty="0" smtClean="0">
                <a:solidFill>
                  <a:srgbClr val="E60028"/>
                </a:solidFill>
                <a:latin typeface="Arial Narrow" pitchFamily="34" charset="0"/>
              </a:rPr>
              <a:t/>
            </a:r>
            <a:br>
              <a:rPr lang="en-US" altLang="ja-JP" sz="2600" b="1" dirty="0" smtClean="0">
                <a:solidFill>
                  <a:srgbClr val="E60028"/>
                </a:solidFill>
                <a:latin typeface="Arial Narrow" pitchFamily="34" charset="0"/>
              </a:rPr>
            </a:br>
            <a:r>
              <a:rPr lang="ja-JP" altLang="en-US" sz="2600" b="1" dirty="0" smtClean="0">
                <a:solidFill>
                  <a:srgbClr val="E60028"/>
                </a:solidFill>
                <a:latin typeface="Arial Narrow" pitchFamily="34" charset="0"/>
              </a:rPr>
              <a:t>構成系列に動向に基づき採点：成長軸・成長動向の例</a:t>
            </a:r>
            <a:endParaRPr lang="en-US" altLang="ja-JP" sz="2600" b="1" dirty="0">
              <a:solidFill>
                <a:srgbClr val="E60028"/>
              </a:solidFill>
              <a:latin typeface="Arial Narrow" pitchFamily="34" charset="0"/>
            </a:endParaRPr>
          </a:p>
        </p:txBody>
      </p:sp>
    </p:spTree>
    <p:extLst>
      <p:ext uri="{BB962C8B-B14F-4D97-AF65-F5344CB8AC3E}">
        <p14:creationId xmlns:p14="http://schemas.microsoft.com/office/powerpoint/2010/main" val="1403603770"/>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997B6F-0B69-45CA-AB47-1A5C65D87BFE}" type="slidenum">
              <a:rPr lang="en-US" smtClean="0"/>
              <a:pPr/>
              <a:t>21</a:t>
            </a:fld>
            <a:endParaRPr lang="en-US" dirty="0"/>
          </a:p>
        </p:txBody>
      </p:sp>
      <p:pic>
        <p:nvPicPr>
          <p:cNvPr id="1331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1752600"/>
            <a:ext cx="8834438" cy="29035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 Box 3"/>
          <p:cNvSpPr txBox="1">
            <a:spLocks noChangeArrowheads="1"/>
          </p:cNvSpPr>
          <p:nvPr/>
        </p:nvSpPr>
        <p:spPr bwMode="auto">
          <a:xfrm>
            <a:off x="177800" y="536575"/>
            <a:ext cx="8458200" cy="80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pitchFamily="34" charset="0"/>
                <a:ea typeface="ＭＳ Ｐゴシック" pitchFamily="50" charset="-128"/>
              </a:defRPr>
            </a:lvl1pPr>
            <a:lvl2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pitchFamily="34" charset="0"/>
                <a:ea typeface="ＭＳ Ｐゴシック" pitchFamily="50" charset="-128"/>
              </a:defRPr>
            </a:lvl2pPr>
            <a:lvl3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pitchFamily="34" charset="0"/>
                <a:ea typeface="ＭＳ Ｐゴシック" pitchFamily="50" charset="-128"/>
              </a:defRPr>
            </a:lvl3pPr>
            <a:lvl4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pitchFamily="34" charset="0"/>
                <a:ea typeface="ＭＳ Ｐゴシック" pitchFamily="50" charset="-128"/>
              </a:defRPr>
            </a:lvl4pPr>
            <a:lvl5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pitchFamily="34" charset="0"/>
                <a:ea typeface="ＭＳ Ｐゴシック" pitchFamily="50" charset="-128"/>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pitchFamily="34" charset="0"/>
                <a:ea typeface="ＭＳ Ｐゴシック" pitchFamily="50" charset="-128"/>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pitchFamily="34" charset="0"/>
                <a:ea typeface="ＭＳ Ｐゴシック" pitchFamily="50" charset="-128"/>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pitchFamily="34" charset="0"/>
                <a:ea typeface="ＭＳ Ｐゴシック" pitchFamily="50" charset="-128"/>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pitchFamily="34" charset="0"/>
                <a:ea typeface="ＭＳ Ｐゴシック" pitchFamily="50" charset="-128"/>
              </a:defRPr>
            </a:lvl9pPr>
          </a:lstStyle>
          <a:p>
            <a:pPr eaLnBrk="1" hangingPunct="1">
              <a:lnSpc>
                <a:spcPct val="90000"/>
              </a:lnSpc>
              <a:buClrTx/>
              <a:buFontTx/>
              <a:buNone/>
            </a:pPr>
            <a:r>
              <a:rPr lang="ja-JP" altLang="en-US" sz="2600" b="1" dirty="0" smtClean="0">
                <a:solidFill>
                  <a:srgbClr val="E60028"/>
                </a:solidFill>
                <a:latin typeface="Arial Narrow" pitchFamily="34" charset="0"/>
              </a:rPr>
              <a:t>リスク・スコアリング・ベクトルの作成：</a:t>
            </a:r>
            <a:r>
              <a:rPr lang="en-US" altLang="ja-JP" sz="2600" b="1" dirty="0" smtClean="0">
                <a:solidFill>
                  <a:srgbClr val="E60028"/>
                </a:solidFill>
                <a:latin typeface="Arial Narrow" pitchFamily="34" charset="0"/>
              </a:rPr>
              <a:t/>
            </a:r>
            <a:br>
              <a:rPr lang="en-US" altLang="ja-JP" sz="2600" b="1" dirty="0" smtClean="0">
                <a:solidFill>
                  <a:srgbClr val="E60028"/>
                </a:solidFill>
                <a:latin typeface="Arial Narrow" pitchFamily="34" charset="0"/>
              </a:rPr>
            </a:br>
            <a:r>
              <a:rPr lang="ja-JP" altLang="en-US" sz="2600" b="1" dirty="0" smtClean="0">
                <a:solidFill>
                  <a:srgbClr val="E60028"/>
                </a:solidFill>
                <a:latin typeface="Arial Narrow" pitchFamily="34" charset="0"/>
              </a:rPr>
              <a:t>構成系列に動向に基づき採点：成長軸・金融指標の例</a:t>
            </a:r>
            <a:endParaRPr lang="en-US" altLang="ja-JP" sz="2600" b="1" dirty="0">
              <a:solidFill>
                <a:srgbClr val="E60028"/>
              </a:solidFill>
              <a:latin typeface="Arial Narrow" pitchFamily="34" charset="0"/>
            </a:endParaRPr>
          </a:p>
        </p:txBody>
      </p:sp>
    </p:spTree>
    <p:extLst>
      <p:ext uri="{BB962C8B-B14F-4D97-AF65-F5344CB8AC3E}">
        <p14:creationId xmlns:p14="http://schemas.microsoft.com/office/powerpoint/2010/main" val="2779069918"/>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997B6F-0B69-45CA-AB47-1A5C65D87BFE}" type="slidenum">
              <a:rPr lang="en-US" smtClean="0"/>
              <a:pPr/>
              <a:t>22</a:t>
            </a:fld>
            <a:endParaRPr lang="en-US" dirty="0"/>
          </a:p>
        </p:txBody>
      </p:sp>
      <p:sp>
        <p:nvSpPr>
          <p:cNvPr id="7" name="Text Box 3"/>
          <p:cNvSpPr txBox="1">
            <a:spLocks noChangeArrowheads="1"/>
          </p:cNvSpPr>
          <p:nvPr/>
        </p:nvSpPr>
        <p:spPr bwMode="auto">
          <a:xfrm>
            <a:off x="177800" y="536575"/>
            <a:ext cx="8458200" cy="80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pitchFamily="34" charset="0"/>
                <a:ea typeface="ＭＳ Ｐゴシック" pitchFamily="50" charset="-128"/>
              </a:defRPr>
            </a:lvl1pPr>
            <a:lvl2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pitchFamily="34" charset="0"/>
                <a:ea typeface="ＭＳ Ｐゴシック" pitchFamily="50" charset="-128"/>
              </a:defRPr>
            </a:lvl2pPr>
            <a:lvl3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pitchFamily="34" charset="0"/>
                <a:ea typeface="ＭＳ Ｐゴシック" pitchFamily="50" charset="-128"/>
              </a:defRPr>
            </a:lvl3pPr>
            <a:lvl4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pitchFamily="34" charset="0"/>
                <a:ea typeface="ＭＳ Ｐゴシック" pitchFamily="50" charset="-128"/>
              </a:defRPr>
            </a:lvl4pPr>
            <a:lvl5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pitchFamily="34" charset="0"/>
                <a:ea typeface="ＭＳ Ｐゴシック" pitchFamily="50" charset="-128"/>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pitchFamily="34" charset="0"/>
                <a:ea typeface="ＭＳ Ｐゴシック" pitchFamily="50" charset="-128"/>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pitchFamily="34" charset="0"/>
                <a:ea typeface="ＭＳ Ｐゴシック" pitchFamily="50" charset="-128"/>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pitchFamily="34" charset="0"/>
                <a:ea typeface="ＭＳ Ｐゴシック" pitchFamily="50" charset="-128"/>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pitchFamily="34" charset="0"/>
                <a:ea typeface="ＭＳ Ｐゴシック" pitchFamily="50" charset="-128"/>
              </a:defRPr>
            </a:lvl9pPr>
          </a:lstStyle>
          <a:p>
            <a:pPr eaLnBrk="1" hangingPunct="1">
              <a:lnSpc>
                <a:spcPct val="90000"/>
              </a:lnSpc>
              <a:buClrTx/>
              <a:buFontTx/>
              <a:buNone/>
            </a:pPr>
            <a:r>
              <a:rPr lang="ja-JP" altLang="en-US" sz="2600" b="1" dirty="0" smtClean="0">
                <a:solidFill>
                  <a:srgbClr val="E60028"/>
                </a:solidFill>
                <a:latin typeface="Arial Narrow" pitchFamily="34" charset="0"/>
              </a:rPr>
              <a:t>リスク・スコアリング・ベクトルの作成：</a:t>
            </a:r>
            <a:r>
              <a:rPr lang="en-US" altLang="ja-JP" sz="2600" b="1" dirty="0" smtClean="0">
                <a:solidFill>
                  <a:srgbClr val="E60028"/>
                </a:solidFill>
                <a:latin typeface="Arial Narrow" pitchFamily="34" charset="0"/>
              </a:rPr>
              <a:t/>
            </a:r>
            <a:br>
              <a:rPr lang="en-US" altLang="ja-JP" sz="2600" b="1" dirty="0" smtClean="0">
                <a:solidFill>
                  <a:srgbClr val="E60028"/>
                </a:solidFill>
                <a:latin typeface="Arial Narrow" pitchFamily="34" charset="0"/>
              </a:rPr>
            </a:br>
            <a:r>
              <a:rPr lang="ja-JP" altLang="en-US" sz="2600" b="1" dirty="0" smtClean="0">
                <a:solidFill>
                  <a:srgbClr val="E60028"/>
                </a:solidFill>
                <a:latin typeface="Arial Narrow" pitchFamily="34" charset="0"/>
              </a:rPr>
              <a:t>サブセクターを合計し、相対評価</a:t>
            </a:r>
            <a:endParaRPr lang="en-US" altLang="ja-JP" sz="2600" b="1" dirty="0">
              <a:solidFill>
                <a:srgbClr val="E60028"/>
              </a:solidFill>
              <a:latin typeface="Arial Narrow" pitchFamily="34" charset="0"/>
            </a:endParaRPr>
          </a:p>
        </p:txBody>
      </p:sp>
      <p:pic>
        <p:nvPicPr>
          <p:cNvPr id="13318"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4304" y="1600200"/>
            <a:ext cx="8553450" cy="2257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94773816"/>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997B6F-0B69-45CA-AB47-1A5C65D87BFE}" type="slidenum">
              <a:rPr lang="en-US" smtClean="0"/>
              <a:pPr/>
              <a:t>23</a:t>
            </a:fld>
            <a:endParaRPr lang="en-US" dirty="0"/>
          </a:p>
        </p:txBody>
      </p:sp>
      <p:sp>
        <p:nvSpPr>
          <p:cNvPr id="7" name="Text Box 3"/>
          <p:cNvSpPr txBox="1">
            <a:spLocks noChangeArrowheads="1"/>
          </p:cNvSpPr>
          <p:nvPr/>
        </p:nvSpPr>
        <p:spPr bwMode="auto">
          <a:xfrm>
            <a:off x="177800" y="536575"/>
            <a:ext cx="8458200" cy="80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pitchFamily="34" charset="0"/>
                <a:ea typeface="ＭＳ Ｐゴシック" pitchFamily="50" charset="-128"/>
              </a:defRPr>
            </a:lvl1pPr>
            <a:lvl2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pitchFamily="34" charset="0"/>
                <a:ea typeface="ＭＳ Ｐゴシック" pitchFamily="50" charset="-128"/>
              </a:defRPr>
            </a:lvl2pPr>
            <a:lvl3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pitchFamily="34" charset="0"/>
                <a:ea typeface="ＭＳ Ｐゴシック" pitchFamily="50" charset="-128"/>
              </a:defRPr>
            </a:lvl3pPr>
            <a:lvl4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pitchFamily="34" charset="0"/>
                <a:ea typeface="ＭＳ Ｐゴシック" pitchFamily="50" charset="-128"/>
              </a:defRPr>
            </a:lvl4pPr>
            <a:lvl5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pitchFamily="34" charset="0"/>
                <a:ea typeface="ＭＳ Ｐゴシック" pitchFamily="50" charset="-128"/>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pitchFamily="34" charset="0"/>
                <a:ea typeface="ＭＳ Ｐゴシック" pitchFamily="50" charset="-128"/>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pitchFamily="34" charset="0"/>
                <a:ea typeface="ＭＳ Ｐゴシック" pitchFamily="50" charset="-128"/>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pitchFamily="34" charset="0"/>
                <a:ea typeface="ＭＳ Ｐゴシック" pitchFamily="50" charset="-128"/>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pitchFamily="34" charset="0"/>
                <a:ea typeface="ＭＳ Ｐゴシック" pitchFamily="50" charset="-128"/>
              </a:defRPr>
            </a:lvl9pPr>
          </a:lstStyle>
          <a:p>
            <a:pPr eaLnBrk="1" hangingPunct="1">
              <a:lnSpc>
                <a:spcPct val="90000"/>
              </a:lnSpc>
              <a:buClrTx/>
              <a:buFontTx/>
              <a:buNone/>
            </a:pPr>
            <a:r>
              <a:rPr lang="ja-JP" altLang="en-US" sz="2600" b="1" dirty="0" smtClean="0">
                <a:solidFill>
                  <a:srgbClr val="E60028"/>
                </a:solidFill>
                <a:latin typeface="Arial Narrow" pitchFamily="34" charset="0"/>
              </a:rPr>
              <a:t>リスク・スコアリング・ベクトルの結果を図示</a:t>
            </a:r>
            <a:endParaRPr lang="en-US" altLang="ja-JP" sz="2600" b="1" dirty="0">
              <a:solidFill>
                <a:srgbClr val="E60028"/>
              </a:solidFill>
              <a:latin typeface="Arial Narrow" pitchFamily="34" charset="0"/>
            </a:endParaRPr>
          </a:p>
        </p:txBody>
      </p:sp>
      <p:pic>
        <p:nvPicPr>
          <p:cNvPr id="1433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1" y="1325563"/>
            <a:ext cx="6675438" cy="45450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37052592"/>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a:xfrm>
            <a:off x="6553200" y="6356350"/>
            <a:ext cx="2133600" cy="365125"/>
          </a:xfrm>
        </p:spPr>
        <p:txBody>
          <a:bodyPr/>
          <a:lstStyle/>
          <a:p>
            <a:fld id="{BB997B6F-0B69-45CA-AB47-1A5C65D87BFE}" type="slidenum">
              <a:rPr lang="en-US" smtClean="0"/>
              <a:pPr/>
              <a:t>24</a:t>
            </a:fld>
            <a:endParaRPr lang="en-US" dirty="0"/>
          </a:p>
        </p:txBody>
      </p:sp>
      <p:sp>
        <p:nvSpPr>
          <p:cNvPr id="8" name="Text Box 4"/>
          <p:cNvSpPr txBox="1">
            <a:spLocks noChangeArrowheads="1"/>
          </p:cNvSpPr>
          <p:nvPr/>
        </p:nvSpPr>
        <p:spPr bwMode="auto">
          <a:xfrm>
            <a:off x="457200" y="2590800"/>
            <a:ext cx="84582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lstStyle>
            <a:lvl1pPr marL="177800" indent="-177800"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1pPr>
            <a:lvl2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2pPr>
            <a:lvl3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3pPr>
            <a:lvl4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4pPr>
            <a:lvl5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9pPr>
          </a:lstStyle>
          <a:p>
            <a:pPr eaLnBrk="1" hangingPunct="1">
              <a:lnSpc>
                <a:spcPct val="90000"/>
              </a:lnSpc>
              <a:buClrTx/>
              <a:buFontTx/>
              <a:buNone/>
            </a:pPr>
            <a:endParaRPr lang="en-US" altLang="ja-JP" sz="1600" b="1" dirty="0">
              <a:solidFill>
                <a:srgbClr val="000000"/>
              </a:solidFill>
              <a:latin typeface="+mj-ea"/>
            </a:endParaRPr>
          </a:p>
          <a:p>
            <a:pPr eaLnBrk="1" hangingPunct="1">
              <a:lnSpc>
                <a:spcPct val="90000"/>
              </a:lnSpc>
            </a:pPr>
            <a:r>
              <a:rPr lang="ja-JP" altLang="en-US" sz="2000" b="1" dirty="0" smtClean="0">
                <a:solidFill>
                  <a:srgbClr val="FF0000"/>
                </a:solidFill>
                <a:latin typeface="+mj-ea"/>
              </a:rPr>
              <a:t>４．リサーチ</a:t>
            </a:r>
            <a:r>
              <a:rPr lang="ja-JP" altLang="en-US" sz="2000" b="1" dirty="0">
                <a:solidFill>
                  <a:srgbClr val="FF0000"/>
                </a:solidFill>
                <a:latin typeface="+mj-ea"/>
              </a:rPr>
              <a:t>の今後の方針</a:t>
            </a:r>
            <a:endParaRPr lang="en-US" altLang="ja-JP" sz="2000" b="1" dirty="0">
              <a:solidFill>
                <a:srgbClr val="FF0000"/>
              </a:solidFill>
              <a:latin typeface="+mj-ea"/>
            </a:endParaRPr>
          </a:p>
          <a:p>
            <a:pPr eaLnBrk="1" hangingPunct="1">
              <a:lnSpc>
                <a:spcPct val="90000"/>
              </a:lnSpc>
              <a:buClrTx/>
              <a:buFontTx/>
              <a:buNone/>
            </a:pPr>
            <a:r>
              <a:rPr lang="ja-JP" altLang="en-US" sz="1600" b="1" dirty="0" err="1">
                <a:solidFill>
                  <a:srgbClr val="000000"/>
                </a:solidFill>
                <a:latin typeface="+mj-ea"/>
              </a:rPr>
              <a:t>ー</a:t>
            </a:r>
            <a:r>
              <a:rPr lang="ja-JP" altLang="en-US" sz="1600" b="1" dirty="0" smtClean="0">
                <a:solidFill>
                  <a:srgbClr val="000000"/>
                </a:solidFill>
                <a:latin typeface="+mj-ea"/>
              </a:rPr>
              <a:t>リスク・スコアリング・ベクトルの構成系列の拡充</a:t>
            </a:r>
            <a:endParaRPr lang="en-US" altLang="ja-JP" sz="1600" b="1" dirty="0">
              <a:solidFill>
                <a:srgbClr val="000000"/>
              </a:solidFill>
              <a:latin typeface="+mj-ea"/>
            </a:endParaRPr>
          </a:p>
          <a:p>
            <a:pPr eaLnBrk="1" hangingPunct="1">
              <a:lnSpc>
                <a:spcPct val="90000"/>
              </a:lnSpc>
              <a:buClrTx/>
              <a:buFontTx/>
              <a:buNone/>
            </a:pPr>
            <a:r>
              <a:rPr lang="ja-JP" altLang="en-US" sz="1600" b="1" dirty="0">
                <a:solidFill>
                  <a:srgbClr val="000000"/>
                </a:solidFill>
                <a:latin typeface="+mj-ea"/>
              </a:rPr>
              <a:t>ー</a:t>
            </a:r>
            <a:r>
              <a:rPr lang="en-US" altLang="ja-JP" sz="1600" b="1" dirty="0">
                <a:solidFill>
                  <a:srgbClr val="000000"/>
                </a:solidFill>
                <a:latin typeface="+mj-ea"/>
              </a:rPr>
              <a:t>JRF</a:t>
            </a:r>
            <a:r>
              <a:rPr lang="ja-JP" altLang="en-US" sz="1600" b="1" dirty="0">
                <a:solidFill>
                  <a:srgbClr val="000000"/>
                </a:solidFill>
                <a:latin typeface="+mj-ea"/>
              </a:rPr>
              <a:t>パネラーからのインプット（構造改革判断指数など</a:t>
            </a:r>
            <a:r>
              <a:rPr lang="ja-JP" altLang="en-US" sz="1600" b="1" dirty="0" smtClean="0">
                <a:solidFill>
                  <a:srgbClr val="000000"/>
                </a:solidFill>
                <a:latin typeface="+mj-ea"/>
              </a:rPr>
              <a:t>）をより精緻化</a:t>
            </a:r>
            <a:endParaRPr lang="en-US" altLang="ja-JP" sz="1600" b="1" dirty="0">
              <a:solidFill>
                <a:srgbClr val="000000"/>
              </a:solidFill>
              <a:latin typeface="+mj-ea"/>
            </a:endParaRPr>
          </a:p>
          <a:p>
            <a:pPr eaLnBrk="1" hangingPunct="1">
              <a:lnSpc>
                <a:spcPct val="90000"/>
              </a:lnSpc>
              <a:buClrTx/>
              <a:buFontTx/>
              <a:buNone/>
            </a:pPr>
            <a:r>
              <a:rPr lang="ja-JP" altLang="en-US" sz="1600" b="1" dirty="0" err="1" smtClean="0">
                <a:solidFill>
                  <a:srgbClr val="000000"/>
                </a:solidFill>
                <a:latin typeface="+mj-ea"/>
              </a:rPr>
              <a:t>ー</a:t>
            </a:r>
            <a:r>
              <a:rPr lang="ja-JP" altLang="en-US" sz="1600" b="1" dirty="0">
                <a:solidFill>
                  <a:srgbClr val="000000"/>
                </a:solidFill>
                <a:latin typeface="+mj-ea"/>
              </a:rPr>
              <a:t>リスク台風マップ、</a:t>
            </a:r>
            <a:r>
              <a:rPr lang="ja-JP" altLang="en-US" sz="1600" b="1" dirty="0" smtClean="0">
                <a:solidFill>
                  <a:srgbClr val="000000"/>
                </a:solidFill>
                <a:latin typeface="+mj-ea"/>
              </a:rPr>
              <a:t>リスク・スコアリング・ベクトル</a:t>
            </a:r>
            <a:r>
              <a:rPr lang="ja-JP" altLang="en-US" sz="1600" b="1" dirty="0">
                <a:solidFill>
                  <a:srgbClr val="000000"/>
                </a:solidFill>
                <a:latin typeface="+mj-ea"/>
              </a:rPr>
              <a:t>の発表方法、発表の頻度など検討</a:t>
            </a:r>
            <a:r>
              <a:rPr lang="en-US" altLang="ja-JP" sz="1600" b="1" dirty="0" smtClean="0">
                <a:solidFill>
                  <a:srgbClr val="000000"/>
                </a:solidFill>
                <a:latin typeface="+mj-ea"/>
                <a:ea typeface="+mj-ea"/>
              </a:rPr>
              <a:t/>
            </a:r>
            <a:br>
              <a:rPr lang="en-US" altLang="ja-JP" sz="1600" b="1" dirty="0" smtClean="0">
                <a:solidFill>
                  <a:srgbClr val="000000"/>
                </a:solidFill>
                <a:latin typeface="+mj-ea"/>
                <a:ea typeface="+mj-ea"/>
              </a:rPr>
            </a:br>
            <a:r>
              <a:rPr lang="en-US" altLang="ja-JP" sz="1600" dirty="0" smtClean="0">
                <a:solidFill>
                  <a:srgbClr val="000000"/>
                </a:solidFill>
                <a:latin typeface="+mj-ea"/>
                <a:ea typeface="+mj-ea"/>
              </a:rPr>
              <a:t/>
            </a:r>
            <a:br>
              <a:rPr lang="en-US" altLang="ja-JP" sz="1600" dirty="0" smtClean="0">
                <a:solidFill>
                  <a:srgbClr val="000000"/>
                </a:solidFill>
                <a:latin typeface="+mj-ea"/>
                <a:ea typeface="+mj-ea"/>
              </a:rPr>
            </a:br>
            <a:endParaRPr lang="en-US" altLang="ja-JP" sz="1600" dirty="0" smtClean="0">
              <a:solidFill>
                <a:srgbClr val="000000"/>
              </a:solidFill>
              <a:latin typeface="+mj-ea"/>
              <a:ea typeface="+mj-ea"/>
            </a:endParaRPr>
          </a:p>
          <a:p>
            <a:pPr eaLnBrk="1" hangingPunct="1">
              <a:lnSpc>
                <a:spcPct val="90000"/>
              </a:lnSpc>
              <a:buClrTx/>
              <a:buFontTx/>
              <a:buNone/>
            </a:pPr>
            <a:r>
              <a:rPr lang="en-US" altLang="ja-JP" sz="1600" dirty="0" smtClean="0">
                <a:solidFill>
                  <a:srgbClr val="000000"/>
                </a:solidFill>
                <a:latin typeface="Arial" charset="0"/>
              </a:rPr>
              <a:t/>
            </a:r>
            <a:br>
              <a:rPr lang="en-US" altLang="ja-JP" sz="1600" dirty="0" smtClean="0">
                <a:solidFill>
                  <a:srgbClr val="000000"/>
                </a:solidFill>
                <a:latin typeface="Arial" charset="0"/>
              </a:rPr>
            </a:br>
            <a:endParaRPr lang="en-US" altLang="ja-JP" sz="1600" dirty="0">
              <a:solidFill>
                <a:srgbClr val="000000"/>
              </a:solidFill>
              <a:latin typeface="Arial" charset="0"/>
            </a:endParaRPr>
          </a:p>
        </p:txBody>
      </p:sp>
    </p:spTree>
    <p:extLst>
      <p:ext uri="{BB962C8B-B14F-4D97-AF65-F5344CB8AC3E}">
        <p14:creationId xmlns:p14="http://schemas.microsoft.com/office/powerpoint/2010/main" val="173657580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57200" y="381001"/>
            <a:ext cx="8153400" cy="424732"/>
          </a:xfrm>
          <a:prstGeom prst="rect">
            <a:avLst/>
          </a:prstGeom>
          <a:noFill/>
        </p:spPr>
        <p:txBody>
          <a:bodyPr wrap="square" rtlCol="0">
            <a:spAutoFit/>
          </a:bodyPr>
          <a:lstStyle/>
          <a:p>
            <a:pPr>
              <a:lnSpc>
                <a:spcPct val="90000"/>
              </a:lnSpc>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ja-JP" sz="2400" b="1" dirty="0" smtClean="0">
                <a:solidFill>
                  <a:srgbClr val="E60028"/>
                </a:solidFill>
                <a:latin typeface="Arial" pitchFamily="34" charset="0"/>
                <a:cs typeface="Arial" pitchFamily="34" charset="0"/>
              </a:rPr>
              <a:t>IMPORTANT DISCLAIMER</a:t>
            </a:r>
          </a:p>
        </p:txBody>
      </p:sp>
      <p:sp>
        <p:nvSpPr>
          <p:cNvPr id="6" name="TextBox 5"/>
          <p:cNvSpPr txBox="1"/>
          <p:nvPr/>
        </p:nvSpPr>
        <p:spPr>
          <a:xfrm>
            <a:off x="457200" y="914400"/>
            <a:ext cx="7924800" cy="2287999"/>
          </a:xfrm>
          <a:prstGeom prst="rect">
            <a:avLst/>
          </a:prstGeom>
          <a:noFill/>
        </p:spPr>
        <p:txBody>
          <a:bodyPr wrap="square" rtlCol="0">
            <a:spAutoFit/>
          </a:bodyPr>
          <a:lstStyle/>
          <a:p>
            <a:pPr marL="9525" indent="-3175">
              <a:lnSpc>
                <a:spcPct val="120000"/>
              </a:lnSpc>
              <a:spcAft>
                <a:spcPts val="100"/>
              </a:spcAft>
              <a:buClrTx/>
              <a:buFontTx/>
              <a:buNone/>
              <a:tabLst>
                <a:tab pos="9525" algn="l"/>
                <a:tab pos="466725" algn="l"/>
                <a:tab pos="923925" algn="l"/>
                <a:tab pos="1381125" algn="l"/>
                <a:tab pos="1838325" algn="l"/>
                <a:tab pos="2295525" algn="l"/>
                <a:tab pos="2752725" algn="l"/>
                <a:tab pos="3209925" algn="l"/>
                <a:tab pos="3667125" algn="l"/>
                <a:tab pos="4124325" algn="l"/>
                <a:tab pos="4581525" algn="l"/>
                <a:tab pos="5038725" algn="l"/>
                <a:tab pos="5495925" algn="l"/>
                <a:tab pos="5953125" algn="l"/>
                <a:tab pos="6410325" algn="l"/>
                <a:tab pos="6867525" algn="l"/>
                <a:tab pos="7324725" algn="l"/>
                <a:tab pos="7781925" algn="l"/>
                <a:tab pos="8239125" algn="l"/>
                <a:tab pos="8696325" algn="l"/>
                <a:tab pos="9153525" algn="l"/>
              </a:tabLst>
            </a:pPr>
            <a:r>
              <a:rPr lang="en-US" altLang="ja-JP" sz="1200" b="1" dirty="0" smtClean="0">
                <a:solidFill>
                  <a:schemeClr val="tx2">
                    <a:lumMod val="75000"/>
                  </a:schemeClr>
                </a:solidFill>
                <a:latin typeface="Arial" charset="0"/>
              </a:rPr>
              <a:t>IMPORTANT DISCLAIMER:</a:t>
            </a:r>
            <a:r>
              <a:rPr lang="en-US" altLang="ja-JP" sz="1200" dirty="0" smtClean="0">
                <a:solidFill>
                  <a:schemeClr val="tx2">
                    <a:lumMod val="75000"/>
                  </a:schemeClr>
                </a:solidFill>
                <a:latin typeface="Arial" charset="0"/>
              </a:rPr>
              <a:t>  The information herein is not intended to be an offer to buy or sell, or a solicitation of an offer to buy or sell, any securities and including any expression of opinion, has been obtained from or is based upon sources believed to be reliable but is not guaranteed as to accuracy or completeness although Japan Macro Advisors (“JMA”) believe it to be clear, fair and not misleading.  Each author of this report is not permitted to trade in or hold any of the investments or related investments which are the subject of this document.  The views of JMA reflected in this document may change without notice.  To the maximum extent possible at law, JMA does not accept any liability whatsoever arising from the use of the material or information contained herein.  This research document is not intended for use by or targeted at retail customers.  Should a retail customer obtain a copy of this report they should not base their investment decisions solely on the basis of this document but must seek independent financial advice. </a:t>
            </a:r>
            <a:endParaRPr lang="en-US" altLang="ja-JP" sz="1200" dirty="0">
              <a:solidFill>
                <a:schemeClr val="tx2">
                  <a:lumMod val="75000"/>
                </a:schemeClr>
              </a:solidFill>
              <a:latin typeface="Arial" charset="0"/>
            </a:endParaRPr>
          </a:p>
        </p:txBody>
      </p:sp>
      <p:sp>
        <p:nvSpPr>
          <p:cNvPr id="7"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997B6F-0B69-45CA-AB47-1A5C65D87BFE}" type="slidenum">
              <a:rPr lang="en-US" smtClean="0"/>
              <a:pPr/>
              <a:t>25</a:t>
            </a:fld>
            <a:endParaRPr lang="en-US" dirty="0"/>
          </a:p>
        </p:txBody>
      </p:sp>
    </p:spTree>
    <p:extLst>
      <p:ext uri="{BB962C8B-B14F-4D97-AF65-F5344CB8AC3E}">
        <p14:creationId xmlns:p14="http://schemas.microsoft.com/office/powerpoint/2010/main" val="8762650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a:xfrm>
            <a:off x="6553200" y="6356350"/>
            <a:ext cx="2133600" cy="365125"/>
          </a:xfrm>
        </p:spPr>
        <p:txBody>
          <a:bodyPr/>
          <a:lstStyle/>
          <a:p>
            <a:fld id="{BB997B6F-0B69-45CA-AB47-1A5C65D87BFE}" type="slidenum">
              <a:rPr lang="en-US" smtClean="0"/>
              <a:pPr/>
              <a:t>3</a:t>
            </a:fld>
            <a:endParaRPr lang="en-US" dirty="0"/>
          </a:p>
        </p:txBody>
      </p:sp>
      <p:sp>
        <p:nvSpPr>
          <p:cNvPr id="8" name="Text Box 4"/>
          <p:cNvSpPr txBox="1">
            <a:spLocks noChangeArrowheads="1"/>
          </p:cNvSpPr>
          <p:nvPr/>
        </p:nvSpPr>
        <p:spPr bwMode="auto">
          <a:xfrm>
            <a:off x="1219200" y="2971800"/>
            <a:ext cx="7184571" cy="8563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lstStyle>
            <a:lvl1pPr marL="177800" indent="-177800"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1pPr>
            <a:lvl2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2pPr>
            <a:lvl3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3pPr>
            <a:lvl4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4pPr>
            <a:lvl5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9pPr>
          </a:lstStyle>
          <a:p>
            <a:pPr eaLnBrk="1" hangingPunct="1">
              <a:lnSpc>
                <a:spcPct val="90000"/>
              </a:lnSpc>
              <a:buClrTx/>
              <a:buFontTx/>
              <a:buNone/>
            </a:pPr>
            <a:r>
              <a:rPr lang="ja-JP" altLang="en-US" sz="2000" b="1" dirty="0" smtClean="0">
                <a:solidFill>
                  <a:srgbClr val="FF0000"/>
                </a:solidFill>
                <a:latin typeface="+mj-ea"/>
              </a:rPr>
              <a:t>１．リスク</a:t>
            </a:r>
            <a:r>
              <a:rPr lang="ja-JP" altLang="en-US" sz="2000" b="1" dirty="0">
                <a:solidFill>
                  <a:srgbClr val="FF0000"/>
                </a:solidFill>
                <a:latin typeface="+mj-ea"/>
              </a:rPr>
              <a:t>台風進路</a:t>
            </a:r>
            <a:r>
              <a:rPr lang="ja-JP" altLang="en-US" sz="2000" b="1" dirty="0" smtClean="0">
                <a:solidFill>
                  <a:srgbClr val="FF0000"/>
                </a:solidFill>
                <a:latin typeface="+mj-ea"/>
              </a:rPr>
              <a:t>マップの概要、過去の軌跡</a:t>
            </a:r>
            <a:endParaRPr lang="en-US" altLang="ja-JP" sz="2000" b="1" dirty="0">
              <a:solidFill>
                <a:srgbClr val="FF0000"/>
              </a:solidFill>
              <a:latin typeface="+mj-ea"/>
            </a:endParaRPr>
          </a:p>
          <a:p>
            <a:pPr eaLnBrk="1" hangingPunct="1">
              <a:lnSpc>
                <a:spcPct val="90000"/>
              </a:lnSpc>
              <a:buClrTx/>
              <a:buFontTx/>
              <a:buNone/>
            </a:pPr>
            <a:r>
              <a:rPr lang="ja-JP" altLang="en-US" sz="1600" b="1" dirty="0">
                <a:solidFill>
                  <a:srgbClr val="000000"/>
                </a:solidFill>
                <a:latin typeface="+mj-ea"/>
              </a:rPr>
              <a:t>ー日本の経済状況を成長、インフレ、財政の三つのファクターで</a:t>
            </a:r>
            <a:r>
              <a:rPr lang="ja-JP" altLang="en-US" sz="1600" b="1" dirty="0" smtClean="0">
                <a:solidFill>
                  <a:srgbClr val="000000"/>
                </a:solidFill>
                <a:latin typeface="+mj-ea"/>
              </a:rPr>
              <a:t>定義づける</a:t>
            </a:r>
            <a:endParaRPr lang="en-US" altLang="ja-JP" sz="1600" b="1" dirty="0" smtClean="0">
              <a:solidFill>
                <a:srgbClr val="000000"/>
              </a:solidFill>
              <a:latin typeface="+mj-ea"/>
            </a:endParaRPr>
          </a:p>
          <a:p>
            <a:pPr eaLnBrk="1" hangingPunct="1">
              <a:lnSpc>
                <a:spcPct val="90000"/>
              </a:lnSpc>
              <a:buClrTx/>
              <a:buFontTx/>
              <a:buNone/>
            </a:pPr>
            <a:endParaRPr lang="en-US" altLang="ja-JP" sz="1600" b="1" dirty="0" smtClean="0">
              <a:solidFill>
                <a:srgbClr val="000000"/>
              </a:solidFill>
              <a:latin typeface="+mj-ea"/>
            </a:endParaRPr>
          </a:p>
          <a:p>
            <a:pPr eaLnBrk="1" hangingPunct="1">
              <a:lnSpc>
                <a:spcPct val="90000"/>
              </a:lnSpc>
              <a:buClrTx/>
              <a:buFontTx/>
              <a:buNone/>
            </a:pPr>
            <a:r>
              <a:rPr lang="en-US" altLang="ja-JP" sz="1600" dirty="0" smtClean="0">
                <a:solidFill>
                  <a:srgbClr val="000000"/>
                </a:solidFill>
                <a:latin typeface="Arial" charset="0"/>
              </a:rPr>
              <a:t/>
            </a:r>
            <a:br>
              <a:rPr lang="en-US" altLang="ja-JP" sz="1600" dirty="0" smtClean="0">
                <a:solidFill>
                  <a:srgbClr val="000000"/>
                </a:solidFill>
                <a:latin typeface="Arial" charset="0"/>
              </a:rPr>
            </a:br>
            <a:endParaRPr lang="en-US" altLang="ja-JP" sz="1600" dirty="0">
              <a:solidFill>
                <a:srgbClr val="000000"/>
              </a:solidFill>
              <a:latin typeface="Arial" charset="0"/>
            </a:endParaRPr>
          </a:p>
        </p:txBody>
      </p:sp>
    </p:spTree>
    <p:extLst>
      <p:ext uri="{BB962C8B-B14F-4D97-AF65-F5344CB8AC3E}">
        <p14:creationId xmlns:p14="http://schemas.microsoft.com/office/powerpoint/2010/main" val="33526243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Text Box 2"/>
          <p:cNvSpPr txBox="1">
            <a:spLocks noChangeArrowheads="1"/>
          </p:cNvSpPr>
          <p:nvPr/>
        </p:nvSpPr>
        <p:spPr bwMode="auto">
          <a:xfrm>
            <a:off x="152400" y="152400"/>
            <a:ext cx="8259763"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cs typeface="ＭＳ Ｐゴシック" charset="0"/>
              </a:defRPr>
            </a:lvl1pPr>
            <a:lvl2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2pPr>
            <a:lvl3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3pPr>
            <a:lvl4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4pPr>
            <a:lvl5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5pPr>
            <a:lvl6pPr marL="25146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6pPr>
            <a:lvl7pPr marL="29718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7pPr>
            <a:lvl8pPr marL="34290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8pPr>
            <a:lvl9pPr marL="38862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9pPr>
          </a:lstStyle>
          <a:p>
            <a:pPr eaLnBrk="1" hangingPunct="1">
              <a:lnSpc>
                <a:spcPct val="90000"/>
              </a:lnSpc>
              <a:buClrTx/>
              <a:buFontTx/>
              <a:buNone/>
            </a:pPr>
            <a:r>
              <a:rPr lang="ja-JP" altLang="en-US" sz="2600" b="1" dirty="0" smtClean="0">
                <a:solidFill>
                  <a:srgbClr val="E60028"/>
                </a:solidFill>
                <a:latin typeface="Arial Narrow" charset="0"/>
              </a:rPr>
              <a:t>リスク台風マップ</a:t>
            </a:r>
            <a:endParaRPr lang="en-US" altLang="ja-JP" sz="2600" b="1" dirty="0">
              <a:solidFill>
                <a:srgbClr val="E60028"/>
              </a:solidFill>
              <a:latin typeface="Arial Narrow" charset="0"/>
            </a:endParaRPr>
          </a:p>
        </p:txBody>
      </p:sp>
      <p:sp>
        <p:nvSpPr>
          <p:cNvPr id="7172" name="Text Box 4"/>
          <p:cNvSpPr txBox="1">
            <a:spLocks noChangeArrowheads="1"/>
          </p:cNvSpPr>
          <p:nvPr/>
        </p:nvSpPr>
        <p:spPr bwMode="auto">
          <a:xfrm>
            <a:off x="5796136" y="5936927"/>
            <a:ext cx="3168650" cy="4638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cs typeface="ＭＳ Ｐゴシック" charset="0"/>
              </a:defRPr>
            </a:lvl1pPr>
            <a:lvl2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2pPr>
            <a:lvl3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3pPr>
            <a:lvl4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4pPr>
            <a:lvl5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5pPr>
            <a:lvl6pPr marL="25146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6pPr>
            <a:lvl7pPr marL="29718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7pPr>
            <a:lvl8pPr marL="34290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8pPr>
            <a:lvl9pPr marL="38862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9pPr>
          </a:lstStyle>
          <a:p>
            <a:pPr algn="r" eaLnBrk="1" hangingPunct="1">
              <a:lnSpc>
                <a:spcPct val="90000"/>
              </a:lnSpc>
              <a:buClrTx/>
              <a:buFontTx/>
              <a:buNone/>
            </a:pPr>
            <a:r>
              <a:rPr lang="ja-JP" altLang="en-US" sz="1200" dirty="0" smtClean="0">
                <a:solidFill>
                  <a:srgbClr val="000000"/>
                </a:solidFill>
                <a:latin typeface="Arial" charset="0"/>
              </a:rPr>
              <a:t>出所</a:t>
            </a:r>
            <a:r>
              <a:rPr lang="en-US" altLang="ja-JP" sz="1200" dirty="0" smtClean="0">
                <a:solidFill>
                  <a:srgbClr val="000000"/>
                </a:solidFill>
                <a:latin typeface="Arial" charset="0"/>
              </a:rPr>
              <a:t>: </a:t>
            </a:r>
            <a:r>
              <a:rPr lang="ja-JP" altLang="en-US" sz="1200" dirty="0" smtClean="0">
                <a:solidFill>
                  <a:srgbClr val="000000"/>
                </a:solidFill>
                <a:latin typeface="Arial" charset="0"/>
              </a:rPr>
              <a:t>内閣府、</a:t>
            </a:r>
            <a:r>
              <a:rPr lang="en-US" altLang="ja-JP" sz="1200" dirty="0" smtClean="0">
                <a:solidFill>
                  <a:srgbClr val="000000"/>
                </a:solidFill>
                <a:latin typeface="Arial" charset="0"/>
              </a:rPr>
              <a:t>OECD</a:t>
            </a:r>
            <a:r>
              <a:rPr lang="ja-JP" altLang="en-US" sz="1200" dirty="0" smtClean="0">
                <a:solidFill>
                  <a:srgbClr val="000000"/>
                </a:solidFill>
                <a:latin typeface="Arial" charset="0"/>
              </a:rPr>
              <a:t>、</a:t>
            </a:r>
            <a:r>
              <a:rPr lang="en-US" altLang="ja-JP" sz="1200" dirty="0" smtClean="0">
                <a:solidFill>
                  <a:srgbClr val="000000"/>
                </a:solidFill>
                <a:latin typeface="Arial" charset="0"/>
              </a:rPr>
              <a:t>JMA</a:t>
            </a:r>
            <a:endParaRPr lang="en-US" altLang="ja-JP" sz="1200" dirty="0">
              <a:solidFill>
                <a:srgbClr val="000000"/>
              </a:solidFill>
              <a:latin typeface="Arial" charset="0"/>
            </a:endParaRPr>
          </a:p>
        </p:txBody>
      </p:sp>
      <p:pic>
        <p:nvPicPr>
          <p:cNvPr id="4" name="図 3"/>
          <p:cNvPicPr>
            <a:picLocks noChangeAspect="1"/>
          </p:cNvPicPr>
          <p:nvPr/>
        </p:nvPicPr>
        <p:blipFill>
          <a:blip r:embed="rId3"/>
          <a:stretch>
            <a:fillRect/>
          </a:stretch>
        </p:blipFill>
        <p:spPr>
          <a:xfrm>
            <a:off x="323528" y="5768492"/>
            <a:ext cx="2806700" cy="533400"/>
          </a:xfrm>
          <a:prstGeom prst="rect">
            <a:avLst/>
          </a:prstGeom>
        </p:spPr>
      </p:pic>
      <p:grpSp>
        <p:nvGrpSpPr>
          <p:cNvPr id="11" name="図形グループ 10"/>
          <p:cNvGrpSpPr/>
          <p:nvPr/>
        </p:nvGrpSpPr>
        <p:grpSpPr>
          <a:xfrm>
            <a:off x="1217680" y="2154396"/>
            <a:ext cx="2016224" cy="307777"/>
            <a:chOff x="1475656" y="1052736"/>
            <a:chExt cx="2016224" cy="307777"/>
          </a:xfrm>
        </p:grpSpPr>
        <p:sp>
          <p:nvSpPr>
            <p:cNvPr id="8" name="テキスト ボックス 7"/>
            <p:cNvSpPr txBox="1"/>
            <p:nvPr/>
          </p:nvSpPr>
          <p:spPr>
            <a:xfrm>
              <a:off x="2843808" y="1052736"/>
              <a:ext cx="648072" cy="307777"/>
            </a:xfrm>
            <a:prstGeom prst="rect">
              <a:avLst/>
            </a:prstGeom>
            <a:solidFill>
              <a:srgbClr val="FFA9A9"/>
            </a:solidFill>
            <a:ln>
              <a:solidFill>
                <a:srgbClr val="FF0000"/>
              </a:solidFill>
            </a:ln>
          </p:spPr>
          <p:txBody>
            <a:bodyPr wrap="none" lIns="36000" rIns="36000" rtlCol="0" anchor="ctr" anchorCtr="0">
              <a:noAutofit/>
            </a:bodyPr>
            <a:lstStyle/>
            <a:p>
              <a:pPr algn="ctr"/>
              <a:r>
                <a:rPr kumimoji="1" lang="en-US" altLang="ja-JP" sz="1400" dirty="0" smtClean="0">
                  <a:solidFill>
                    <a:srgbClr val="000000"/>
                  </a:solidFill>
                </a:rPr>
                <a:t>2002</a:t>
              </a:r>
              <a:r>
                <a:rPr kumimoji="1" lang="ja-JP" altLang="en-US" sz="1400" dirty="0" smtClean="0">
                  <a:solidFill>
                    <a:srgbClr val="000000"/>
                  </a:solidFill>
                </a:rPr>
                <a:t>年</a:t>
              </a:r>
              <a:r>
                <a:rPr kumimoji="1" lang="en-US" altLang="ja-JP" sz="1400" dirty="0" smtClean="0">
                  <a:solidFill>
                    <a:srgbClr val="000000"/>
                  </a:solidFill>
                </a:rPr>
                <a:t> </a:t>
              </a:r>
            </a:p>
          </p:txBody>
        </p:sp>
        <p:sp>
          <p:nvSpPr>
            <p:cNvPr id="17" name="テキスト ボックス 16"/>
            <p:cNvSpPr txBox="1"/>
            <p:nvPr/>
          </p:nvSpPr>
          <p:spPr>
            <a:xfrm>
              <a:off x="1475656" y="1052736"/>
              <a:ext cx="648072" cy="307777"/>
            </a:xfrm>
            <a:prstGeom prst="rect">
              <a:avLst/>
            </a:prstGeom>
            <a:solidFill>
              <a:schemeClr val="accent1">
                <a:lumMod val="20000"/>
                <a:lumOff val="80000"/>
              </a:schemeClr>
            </a:solidFill>
            <a:ln>
              <a:solidFill>
                <a:srgbClr val="262699"/>
              </a:solidFill>
            </a:ln>
          </p:spPr>
          <p:txBody>
            <a:bodyPr wrap="none" lIns="36000" rIns="36000" rtlCol="0" anchor="ctr" anchorCtr="0">
              <a:noAutofit/>
            </a:bodyPr>
            <a:lstStyle/>
            <a:p>
              <a:pPr algn="ctr"/>
              <a:r>
                <a:rPr kumimoji="1" lang="en-US" altLang="ja-JP" sz="1400" dirty="0" smtClean="0">
                  <a:solidFill>
                    <a:srgbClr val="000000"/>
                  </a:solidFill>
                </a:rPr>
                <a:t>1987</a:t>
              </a:r>
              <a:r>
                <a:rPr kumimoji="1" lang="ja-JP" altLang="en-US" sz="1400" dirty="0" smtClean="0">
                  <a:solidFill>
                    <a:srgbClr val="000000"/>
                  </a:solidFill>
                </a:rPr>
                <a:t>年</a:t>
              </a:r>
              <a:r>
                <a:rPr kumimoji="1" lang="en-US" altLang="ja-JP" sz="1400" dirty="0" smtClean="0">
                  <a:solidFill>
                    <a:srgbClr val="000000"/>
                  </a:solidFill>
                </a:rPr>
                <a:t> </a:t>
              </a:r>
            </a:p>
          </p:txBody>
        </p:sp>
        <p:sp>
          <p:nvSpPr>
            <p:cNvPr id="9" name="右矢印 8"/>
            <p:cNvSpPr/>
            <p:nvPr/>
          </p:nvSpPr>
          <p:spPr bwMode="auto">
            <a:xfrm>
              <a:off x="2314352" y="1086644"/>
              <a:ext cx="360040" cy="216024"/>
            </a:xfrm>
            <a:prstGeom prst="rightArrow">
              <a:avLst/>
            </a:prstGeom>
            <a:solidFill>
              <a:schemeClr val="bg2">
                <a:lumMod val="20000"/>
                <a:lumOff val="80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457200" rtl="0" eaLnBrk="1" fontAlgn="base" latinLnBrk="0" hangingPunct="1">
                <a:lnSpc>
                  <a:spcPct val="100000"/>
                </a:lnSpc>
                <a:spcBef>
                  <a:spcPct val="0"/>
                </a:spcBef>
                <a:spcAft>
                  <a:spcPct val="0"/>
                </a:spcAft>
                <a:buClr>
                  <a:srgbClr val="000000"/>
                </a:buClr>
                <a:buSzPct val="100000"/>
                <a:buFont typeface="Times New Roman" pitchFamily="16" charset="0"/>
                <a:buNone/>
                <a:tabLst/>
              </a:pPr>
              <a:endParaRPr kumimoji="0" lang="ja-JP" altLang="en-US" sz="1800" b="0" i="0" u="none" strike="noStrike" cap="none" normalizeH="0" baseline="0" dirty="0" smtClean="0">
                <a:ln>
                  <a:noFill/>
                </a:ln>
                <a:solidFill>
                  <a:schemeClr val="bg1"/>
                </a:solidFill>
                <a:effectLst/>
                <a:latin typeface="Calibri" charset="0"/>
                <a:ea typeface="ＭＳ Ｐゴシック" charset="-128"/>
              </a:endParaRPr>
            </a:p>
          </p:txBody>
        </p:sp>
      </p:grpSp>
      <p:grpSp>
        <p:nvGrpSpPr>
          <p:cNvPr id="12" name="図形グループ 11"/>
          <p:cNvGrpSpPr/>
          <p:nvPr/>
        </p:nvGrpSpPr>
        <p:grpSpPr>
          <a:xfrm>
            <a:off x="5682176" y="2154396"/>
            <a:ext cx="2088232" cy="307777"/>
            <a:chOff x="5940152" y="1052736"/>
            <a:chExt cx="2088232" cy="307777"/>
          </a:xfrm>
        </p:grpSpPr>
        <p:sp>
          <p:nvSpPr>
            <p:cNvPr id="19" name="テキスト ボックス 18"/>
            <p:cNvSpPr txBox="1"/>
            <p:nvPr/>
          </p:nvSpPr>
          <p:spPr>
            <a:xfrm>
              <a:off x="7380312" y="1052736"/>
              <a:ext cx="648072" cy="307777"/>
            </a:xfrm>
            <a:prstGeom prst="rect">
              <a:avLst/>
            </a:prstGeom>
            <a:solidFill>
              <a:srgbClr val="FFA9A9"/>
            </a:solidFill>
            <a:ln>
              <a:solidFill>
                <a:srgbClr val="FF0000"/>
              </a:solidFill>
            </a:ln>
          </p:spPr>
          <p:txBody>
            <a:bodyPr wrap="none" lIns="36000" rIns="36000" rtlCol="0" anchor="ctr" anchorCtr="0">
              <a:noAutofit/>
            </a:bodyPr>
            <a:lstStyle/>
            <a:p>
              <a:pPr algn="ctr"/>
              <a:r>
                <a:rPr kumimoji="1" lang="en-US" altLang="ja-JP" sz="1400" dirty="0" smtClean="0">
                  <a:solidFill>
                    <a:srgbClr val="000000"/>
                  </a:solidFill>
                </a:rPr>
                <a:t>2012</a:t>
              </a:r>
              <a:r>
                <a:rPr kumimoji="1" lang="ja-JP" altLang="en-US" sz="1400" dirty="0" smtClean="0">
                  <a:solidFill>
                    <a:srgbClr val="000000"/>
                  </a:solidFill>
                </a:rPr>
                <a:t>年</a:t>
              </a:r>
              <a:endParaRPr kumimoji="1" lang="en-US" altLang="ja-JP" sz="1400" dirty="0" smtClean="0">
                <a:solidFill>
                  <a:srgbClr val="000000"/>
                </a:solidFill>
              </a:endParaRPr>
            </a:p>
          </p:txBody>
        </p:sp>
        <p:sp>
          <p:nvSpPr>
            <p:cNvPr id="20" name="テキスト ボックス 19"/>
            <p:cNvSpPr txBox="1"/>
            <p:nvPr/>
          </p:nvSpPr>
          <p:spPr>
            <a:xfrm>
              <a:off x="5940152" y="1052736"/>
              <a:ext cx="648072" cy="307777"/>
            </a:xfrm>
            <a:prstGeom prst="rect">
              <a:avLst/>
            </a:prstGeom>
            <a:solidFill>
              <a:srgbClr val="DCE6F2"/>
            </a:solidFill>
            <a:ln>
              <a:solidFill>
                <a:srgbClr val="262699"/>
              </a:solidFill>
            </a:ln>
          </p:spPr>
          <p:txBody>
            <a:bodyPr wrap="none" lIns="36000" rIns="36000" rtlCol="0" anchor="ctr" anchorCtr="0">
              <a:noAutofit/>
            </a:bodyPr>
            <a:lstStyle/>
            <a:p>
              <a:pPr algn="ctr"/>
              <a:r>
                <a:rPr kumimoji="1" lang="en-US" altLang="ja-JP" sz="1400" dirty="0" smtClean="0">
                  <a:solidFill>
                    <a:srgbClr val="000000"/>
                  </a:solidFill>
                </a:rPr>
                <a:t>2002</a:t>
              </a:r>
              <a:r>
                <a:rPr kumimoji="1" lang="ja-JP" altLang="en-US" sz="1400" dirty="0" smtClean="0">
                  <a:solidFill>
                    <a:srgbClr val="000000"/>
                  </a:solidFill>
                </a:rPr>
                <a:t>年</a:t>
              </a:r>
              <a:endParaRPr kumimoji="1" lang="en-US" altLang="ja-JP" sz="1400" dirty="0" smtClean="0">
                <a:solidFill>
                  <a:srgbClr val="000000"/>
                </a:solidFill>
              </a:endParaRPr>
            </a:p>
          </p:txBody>
        </p:sp>
        <p:sp>
          <p:nvSpPr>
            <p:cNvPr id="21" name="右矢印 20"/>
            <p:cNvSpPr/>
            <p:nvPr/>
          </p:nvSpPr>
          <p:spPr bwMode="auto">
            <a:xfrm>
              <a:off x="6759352" y="1086644"/>
              <a:ext cx="360040" cy="216024"/>
            </a:xfrm>
            <a:prstGeom prst="rightArrow">
              <a:avLst/>
            </a:prstGeom>
            <a:solidFill>
              <a:schemeClr val="bg2">
                <a:lumMod val="20000"/>
                <a:lumOff val="80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457200" rtl="0" eaLnBrk="1" fontAlgn="base" latinLnBrk="0" hangingPunct="1">
                <a:lnSpc>
                  <a:spcPct val="100000"/>
                </a:lnSpc>
                <a:spcBef>
                  <a:spcPct val="0"/>
                </a:spcBef>
                <a:spcAft>
                  <a:spcPct val="0"/>
                </a:spcAft>
                <a:buClr>
                  <a:srgbClr val="000000"/>
                </a:buClr>
                <a:buSzPct val="100000"/>
                <a:buFont typeface="Times New Roman" pitchFamily="16" charset="0"/>
                <a:buNone/>
                <a:tabLst/>
              </a:pPr>
              <a:endParaRPr kumimoji="0" lang="ja-JP" altLang="en-US" sz="1800" b="0" i="0" u="none" strike="noStrike" cap="none" normalizeH="0" baseline="0" dirty="0" smtClean="0">
                <a:ln>
                  <a:noFill/>
                </a:ln>
                <a:solidFill>
                  <a:schemeClr val="bg1"/>
                </a:solidFill>
                <a:effectLst/>
                <a:latin typeface="Calibri" charset="0"/>
                <a:ea typeface="ＭＳ Ｐゴシック" charset="-128"/>
              </a:endParaRPr>
            </a:p>
          </p:txBody>
        </p:sp>
      </p:grpSp>
      <p:pic>
        <p:nvPicPr>
          <p:cNvPr id="5" name="図 4"/>
          <p:cNvPicPr>
            <a:picLocks noChangeAspect="1"/>
          </p:cNvPicPr>
          <p:nvPr/>
        </p:nvPicPr>
        <p:blipFill>
          <a:blip r:embed="rId4"/>
          <a:stretch>
            <a:fillRect/>
          </a:stretch>
        </p:blipFill>
        <p:spPr>
          <a:xfrm>
            <a:off x="2971800" y="5657268"/>
            <a:ext cx="939800" cy="762000"/>
          </a:xfrm>
          <a:prstGeom prst="rect">
            <a:avLst/>
          </a:prstGeom>
        </p:spPr>
      </p:pic>
      <p:sp>
        <p:nvSpPr>
          <p:cNvPr id="37" name="正方形/長方形 36"/>
          <p:cNvSpPr/>
          <p:nvPr/>
        </p:nvSpPr>
        <p:spPr>
          <a:xfrm>
            <a:off x="3810000" y="5739384"/>
            <a:ext cx="2311415" cy="496168"/>
          </a:xfrm>
          <a:prstGeom prst="rect">
            <a:avLst/>
          </a:prstGeom>
          <a:noFill/>
          <a:ln>
            <a:noFill/>
          </a:ln>
          <a:effectLst/>
        </p:spPr>
        <p:style>
          <a:lnRef idx="1">
            <a:schemeClr val="dk1"/>
          </a:lnRef>
          <a:fillRef idx="3">
            <a:schemeClr val="dk1"/>
          </a:fillRef>
          <a:effectRef idx="2">
            <a:schemeClr val="dk1"/>
          </a:effectRef>
          <a:fontRef idx="minor">
            <a:schemeClr val="lt1"/>
          </a:fontRef>
        </p:style>
        <p:txBody>
          <a:bodyPr wrap="square"/>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ja-JP" altLang="en-US">
                <a:solidFill>
                  <a:srgbClr val="000000"/>
                </a:solidFill>
              </a:rPr>
              <a:t>政府ネット債務増加</a:t>
            </a:r>
            <a:r>
              <a:rPr lang="en-US" altLang="ja-JP">
                <a:solidFill>
                  <a:srgbClr val="000000"/>
                </a:solidFill>
              </a:rPr>
              <a:t> </a:t>
            </a:r>
            <a:r>
              <a:rPr lang="ja-JP" altLang="en-US">
                <a:solidFill>
                  <a:srgbClr val="000000"/>
                </a:solidFill>
              </a:rPr>
              <a:t>年</a:t>
            </a:r>
            <a:r>
              <a:rPr lang="en-US" altLang="ja-JP">
                <a:solidFill>
                  <a:srgbClr val="000000"/>
                </a:solidFill>
              </a:rPr>
              <a:t>3%</a:t>
            </a:r>
            <a:r>
              <a:rPr lang="ja-JP" altLang="en-US">
                <a:solidFill>
                  <a:srgbClr val="000000"/>
                </a:solidFill>
              </a:rPr>
              <a:t>以下</a:t>
            </a:r>
            <a:endParaRPr lang="en-US" altLang="ja-JP">
              <a:solidFill>
                <a:srgbClr val="000000"/>
              </a:solidFill>
            </a:endParaRPr>
          </a:p>
          <a:p>
            <a:r>
              <a:rPr lang="ja-JP" altLang="en-US" sz="1100">
                <a:solidFill>
                  <a:srgbClr val="000000"/>
                </a:solidFill>
                <a:effectLst/>
                <a:latin typeface="+mn-lt"/>
                <a:ea typeface="+mn-ea"/>
                <a:cs typeface="+mn-cs"/>
              </a:rPr>
              <a:t>政府ネット債務増加</a:t>
            </a:r>
            <a:r>
              <a:rPr lang="en-US" altLang="ja-JP" sz="1100">
                <a:solidFill>
                  <a:srgbClr val="000000"/>
                </a:solidFill>
                <a:effectLst/>
                <a:latin typeface="+mn-lt"/>
                <a:ea typeface="+mn-ea"/>
                <a:cs typeface="+mn-cs"/>
              </a:rPr>
              <a:t> </a:t>
            </a:r>
            <a:r>
              <a:rPr lang="ja-JP" altLang="en-US" sz="1100">
                <a:solidFill>
                  <a:srgbClr val="000000"/>
                </a:solidFill>
                <a:effectLst/>
                <a:latin typeface="+mn-lt"/>
                <a:ea typeface="+mn-ea"/>
                <a:cs typeface="+mn-cs"/>
              </a:rPr>
              <a:t>年</a:t>
            </a:r>
            <a:r>
              <a:rPr lang="en-US" altLang="ja-JP" sz="1100">
                <a:solidFill>
                  <a:srgbClr val="000000"/>
                </a:solidFill>
                <a:effectLst/>
                <a:latin typeface="+mn-lt"/>
                <a:ea typeface="+mn-ea"/>
                <a:cs typeface="+mn-cs"/>
              </a:rPr>
              <a:t>3〜5%</a:t>
            </a:r>
          </a:p>
          <a:p>
            <a:r>
              <a:rPr lang="ja-JP" altLang="en-US" sz="1100">
                <a:solidFill>
                  <a:srgbClr val="000000"/>
                </a:solidFill>
                <a:effectLst/>
                <a:latin typeface="+mn-lt"/>
                <a:ea typeface="+mn-ea"/>
                <a:cs typeface="+mn-cs"/>
              </a:rPr>
              <a:t>政府ネット債務増加</a:t>
            </a:r>
            <a:r>
              <a:rPr lang="en-US" altLang="ja-JP" sz="1100">
                <a:solidFill>
                  <a:srgbClr val="000000"/>
                </a:solidFill>
                <a:effectLst/>
                <a:latin typeface="+mn-lt"/>
                <a:ea typeface="+mn-ea"/>
                <a:cs typeface="+mn-cs"/>
              </a:rPr>
              <a:t> </a:t>
            </a:r>
            <a:r>
              <a:rPr lang="ja-JP" altLang="en-US" sz="1100">
                <a:solidFill>
                  <a:srgbClr val="000000"/>
                </a:solidFill>
                <a:effectLst/>
                <a:latin typeface="+mn-lt"/>
                <a:ea typeface="+mn-ea"/>
                <a:cs typeface="+mn-cs"/>
              </a:rPr>
              <a:t>年</a:t>
            </a:r>
            <a:r>
              <a:rPr lang="en-US" altLang="ja-JP" sz="1100">
                <a:solidFill>
                  <a:srgbClr val="000000"/>
                </a:solidFill>
                <a:effectLst/>
                <a:latin typeface="+mn-lt"/>
                <a:ea typeface="+mn-ea"/>
                <a:cs typeface="+mn-cs"/>
              </a:rPr>
              <a:t>5%</a:t>
            </a:r>
            <a:r>
              <a:rPr lang="ja-JP" altLang="en-US" sz="1100">
                <a:solidFill>
                  <a:srgbClr val="000000"/>
                </a:solidFill>
                <a:effectLst/>
                <a:latin typeface="+mn-lt"/>
                <a:ea typeface="+mn-ea"/>
                <a:cs typeface="+mn-cs"/>
              </a:rPr>
              <a:t>超</a:t>
            </a:r>
            <a:endParaRPr lang="ja-JP" altLang="en-US">
              <a:effectLst/>
            </a:endParaRPr>
          </a:p>
        </p:txBody>
      </p:sp>
      <p:sp>
        <p:nvSpPr>
          <p:cNvPr id="18"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997B6F-0B69-45CA-AB47-1A5C65D87BFE}" type="slidenum">
              <a:rPr lang="en-US" smtClean="0"/>
              <a:pPr/>
              <a:t>4</a:t>
            </a:fld>
            <a:endParaRPr lang="en-US" dirty="0"/>
          </a:p>
        </p:txBody>
      </p:sp>
      <p:sp>
        <p:nvSpPr>
          <p:cNvPr id="23" name="Text Box 4"/>
          <p:cNvSpPr txBox="1">
            <a:spLocks noChangeArrowheads="1"/>
          </p:cNvSpPr>
          <p:nvPr/>
        </p:nvSpPr>
        <p:spPr bwMode="auto">
          <a:xfrm>
            <a:off x="152400" y="609600"/>
            <a:ext cx="8763000" cy="1447800"/>
          </a:xfrm>
          <a:prstGeom prst="rect">
            <a:avLst/>
          </a:prstGeom>
          <a:solidFill>
            <a:schemeClr val="accent2">
              <a:lumMod val="20000"/>
              <a:lumOff val="80000"/>
            </a:schemeClr>
          </a:solidFill>
          <a:ln>
            <a:solidFill>
              <a:srgbClr val="595959"/>
            </a:solidFill>
          </a:ln>
          <a:extLst/>
        </p:spPr>
        <p:txBody>
          <a:bodyPr lIns="90000" tIns="46800" rIns="90000" bIns="46800"/>
          <a:lstStyle>
            <a:lvl1pPr marL="177800" indent="-177800"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1pPr>
            <a:lvl2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2pPr>
            <a:lvl3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3pPr>
            <a:lvl4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4pPr>
            <a:lvl5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9pPr>
          </a:lstStyle>
          <a:p>
            <a:pPr eaLnBrk="1" hangingPunct="1">
              <a:lnSpc>
                <a:spcPct val="90000"/>
              </a:lnSpc>
              <a:buClrTx/>
              <a:buFontTx/>
              <a:buNone/>
            </a:pPr>
            <a:r>
              <a:rPr lang="en-US" altLang="ja-JP" sz="1400" dirty="0" smtClean="0">
                <a:solidFill>
                  <a:srgbClr val="000000"/>
                </a:solidFill>
                <a:latin typeface="+mj-ea"/>
              </a:rPr>
              <a:t>X</a:t>
            </a:r>
            <a:r>
              <a:rPr lang="ja-JP" altLang="en-US" sz="1400" dirty="0">
                <a:solidFill>
                  <a:srgbClr val="000000"/>
                </a:solidFill>
                <a:latin typeface="+mj-ea"/>
              </a:rPr>
              <a:t>軸は</a:t>
            </a:r>
            <a:r>
              <a:rPr lang="ja-JP" altLang="en-US" sz="1400" dirty="0" smtClean="0">
                <a:solidFill>
                  <a:srgbClr val="000000"/>
                </a:solidFill>
                <a:latin typeface="+mj-ea"/>
              </a:rPr>
              <a:t>成長ファクター、</a:t>
            </a:r>
            <a:r>
              <a:rPr lang="en-US" altLang="ja-JP" sz="1400" dirty="0">
                <a:solidFill>
                  <a:srgbClr val="000000"/>
                </a:solidFill>
                <a:latin typeface="+mj-ea"/>
              </a:rPr>
              <a:t>Y</a:t>
            </a:r>
            <a:r>
              <a:rPr lang="ja-JP" altLang="en-US" sz="1400" dirty="0">
                <a:solidFill>
                  <a:srgbClr val="000000"/>
                </a:solidFill>
                <a:latin typeface="+mj-ea"/>
              </a:rPr>
              <a:t>軸は</a:t>
            </a:r>
            <a:r>
              <a:rPr lang="ja-JP" altLang="en-US" sz="1400" dirty="0" smtClean="0">
                <a:solidFill>
                  <a:srgbClr val="000000"/>
                </a:solidFill>
                <a:latin typeface="+mj-ea"/>
              </a:rPr>
              <a:t>インフレファクター、円（台風）の直径は</a:t>
            </a:r>
            <a:r>
              <a:rPr lang="ja-JP" altLang="en-US" sz="1400" dirty="0">
                <a:solidFill>
                  <a:srgbClr val="000000"/>
                </a:solidFill>
                <a:latin typeface="+mj-ea"/>
              </a:rPr>
              <a:t>政府</a:t>
            </a:r>
            <a:r>
              <a:rPr lang="ja-JP" altLang="en-US" sz="1400" dirty="0" smtClean="0">
                <a:solidFill>
                  <a:srgbClr val="000000"/>
                </a:solidFill>
                <a:latin typeface="+mj-ea"/>
              </a:rPr>
              <a:t>債務、</a:t>
            </a:r>
            <a:r>
              <a:rPr lang="ja-JP" altLang="en-US" sz="1400" dirty="0" smtClean="0">
                <a:solidFill>
                  <a:srgbClr val="000000"/>
                </a:solidFill>
                <a:latin typeface="+mj-ea"/>
                <a:ea typeface="+mj-ea"/>
              </a:rPr>
              <a:t>矢印の色は政府債務増加率を表す</a:t>
            </a:r>
            <a:endParaRPr lang="en-US" altLang="ja-JP" sz="1400" dirty="0" smtClean="0">
              <a:solidFill>
                <a:srgbClr val="000000"/>
              </a:solidFill>
              <a:latin typeface="+mj-ea"/>
              <a:ea typeface="+mj-ea"/>
            </a:endParaRPr>
          </a:p>
          <a:p>
            <a:pPr marL="358775" lvl="1" indent="-179388" eaLnBrk="1" hangingPunct="1">
              <a:lnSpc>
                <a:spcPct val="90000"/>
              </a:lnSpc>
              <a:buFont typeface="Arial"/>
              <a:buChar char="•"/>
            </a:pPr>
            <a:r>
              <a:rPr lang="en-US" altLang="ja-JP" sz="1400" dirty="0" smtClean="0">
                <a:solidFill>
                  <a:srgbClr val="000000"/>
                </a:solidFill>
                <a:latin typeface="+mj-ea"/>
                <a:ea typeface="+mj-ea"/>
              </a:rPr>
              <a:t>1987〜91</a:t>
            </a:r>
            <a:r>
              <a:rPr lang="ja-JP" altLang="en-US" sz="1400" dirty="0" smtClean="0">
                <a:solidFill>
                  <a:srgbClr val="000000"/>
                </a:solidFill>
                <a:latin typeface="+mj-ea"/>
                <a:ea typeface="+mj-ea"/>
              </a:rPr>
              <a:t>年はバブル期で成長、物価とも力強く推移し、政府債務も減少</a:t>
            </a:r>
            <a:endParaRPr lang="en-US" altLang="ja-JP" sz="1400" dirty="0" smtClean="0">
              <a:solidFill>
                <a:srgbClr val="000000"/>
              </a:solidFill>
              <a:latin typeface="+mj-ea"/>
              <a:ea typeface="+mj-ea"/>
            </a:endParaRPr>
          </a:p>
          <a:p>
            <a:pPr marL="358775" lvl="1" indent="-179388" eaLnBrk="1" hangingPunct="1">
              <a:lnSpc>
                <a:spcPct val="90000"/>
              </a:lnSpc>
              <a:buFont typeface="Arial"/>
              <a:buChar char="•"/>
            </a:pPr>
            <a:r>
              <a:rPr lang="en-US" altLang="ja-JP" sz="1400" dirty="0" smtClean="0">
                <a:solidFill>
                  <a:srgbClr val="000000"/>
                </a:solidFill>
                <a:latin typeface="+mj-ea"/>
                <a:ea typeface="+mj-ea"/>
              </a:rPr>
              <a:t>1991〜96</a:t>
            </a:r>
            <a:r>
              <a:rPr lang="ja-JP" altLang="en-US" sz="1400" dirty="0" smtClean="0">
                <a:solidFill>
                  <a:srgbClr val="000000"/>
                </a:solidFill>
                <a:latin typeface="+mj-ea"/>
                <a:ea typeface="+mj-ea"/>
              </a:rPr>
              <a:t>年は、バブル崩壊で成長、物価上昇圧力ともに弱まったが、財政悪化の度合いは低</a:t>
            </a:r>
            <a:endParaRPr lang="en-US" altLang="ja-JP" sz="1400" dirty="0" smtClean="0">
              <a:solidFill>
                <a:srgbClr val="000000"/>
              </a:solidFill>
              <a:latin typeface="+mj-ea"/>
              <a:ea typeface="+mj-ea"/>
            </a:endParaRPr>
          </a:p>
          <a:p>
            <a:pPr marL="358775" lvl="1" indent="-179388" eaLnBrk="1" hangingPunct="1">
              <a:lnSpc>
                <a:spcPct val="90000"/>
              </a:lnSpc>
              <a:buFont typeface="Arial"/>
              <a:buChar char="•"/>
            </a:pPr>
            <a:r>
              <a:rPr lang="en-US" altLang="ja-JP" sz="1400" dirty="0" smtClean="0">
                <a:solidFill>
                  <a:srgbClr val="000000"/>
                </a:solidFill>
                <a:latin typeface="+mj-ea"/>
                <a:ea typeface="+mj-ea"/>
              </a:rPr>
              <a:t>1996〜</a:t>
            </a:r>
            <a:r>
              <a:rPr lang="en-US" altLang="en-US" sz="1400" dirty="0" smtClean="0">
                <a:solidFill>
                  <a:srgbClr val="000000"/>
                </a:solidFill>
                <a:latin typeface="+mj-ea"/>
                <a:ea typeface="+mj-ea"/>
              </a:rPr>
              <a:t>2002年は</a:t>
            </a:r>
            <a:r>
              <a:rPr lang="ja-JP" altLang="en-US" sz="1400" dirty="0" smtClean="0">
                <a:solidFill>
                  <a:srgbClr val="000000"/>
                </a:solidFill>
                <a:latin typeface="+mj-ea"/>
                <a:ea typeface="+mj-ea"/>
              </a:rPr>
              <a:t>、</a:t>
            </a:r>
            <a:r>
              <a:rPr lang="en-US" altLang="en-US" sz="1400" dirty="0" smtClean="0">
                <a:solidFill>
                  <a:srgbClr val="000000"/>
                </a:solidFill>
                <a:latin typeface="+mj-ea"/>
                <a:ea typeface="+mj-ea"/>
              </a:rPr>
              <a:t>成長がさらに弱含</a:t>
            </a:r>
            <a:r>
              <a:rPr lang="ja-JP" altLang="en-US" sz="1400" dirty="0" smtClean="0">
                <a:solidFill>
                  <a:srgbClr val="000000"/>
                </a:solidFill>
                <a:latin typeface="+mj-ea"/>
                <a:ea typeface="+mj-ea"/>
              </a:rPr>
              <a:t>み</a:t>
            </a:r>
            <a:r>
              <a:rPr lang="en-US" altLang="en-US" sz="1400" dirty="0" smtClean="0">
                <a:solidFill>
                  <a:srgbClr val="000000"/>
                </a:solidFill>
                <a:latin typeface="+mj-ea"/>
                <a:ea typeface="+mj-ea"/>
              </a:rPr>
              <a:t>、</a:t>
            </a:r>
            <a:r>
              <a:rPr lang="ja-JP" altLang="en-US" sz="1400" dirty="0" smtClean="0">
                <a:solidFill>
                  <a:srgbClr val="000000"/>
                </a:solidFill>
                <a:latin typeface="+mj-ea"/>
                <a:ea typeface="+mj-ea"/>
              </a:rPr>
              <a:t>デフレ</a:t>
            </a:r>
            <a:r>
              <a:rPr lang="en-US" altLang="en-US" sz="1400" dirty="0" smtClean="0">
                <a:solidFill>
                  <a:srgbClr val="000000"/>
                </a:solidFill>
                <a:latin typeface="+mj-ea"/>
                <a:ea typeface="+mj-ea"/>
              </a:rPr>
              <a:t>となり、</a:t>
            </a:r>
            <a:r>
              <a:rPr lang="ja-JP" altLang="en-US" sz="1400" dirty="0" smtClean="0">
                <a:solidFill>
                  <a:srgbClr val="000000"/>
                </a:solidFill>
                <a:latin typeface="+mj-ea"/>
                <a:ea typeface="+mj-ea"/>
              </a:rPr>
              <a:t>政府債務も拡大</a:t>
            </a:r>
            <a:endParaRPr lang="en-US" altLang="ja-JP" sz="1400" dirty="0" smtClean="0">
              <a:solidFill>
                <a:srgbClr val="000000"/>
              </a:solidFill>
              <a:latin typeface="+mj-ea"/>
              <a:ea typeface="+mj-ea"/>
            </a:endParaRPr>
          </a:p>
          <a:p>
            <a:pPr marL="358775" lvl="1" indent="-179388" eaLnBrk="1" hangingPunct="1">
              <a:lnSpc>
                <a:spcPct val="90000"/>
              </a:lnSpc>
              <a:buFont typeface="Arial"/>
              <a:buChar char="•"/>
            </a:pPr>
            <a:r>
              <a:rPr lang="en-US" altLang="ja-JP" sz="1400" dirty="0" smtClean="0">
                <a:solidFill>
                  <a:srgbClr val="000000"/>
                </a:solidFill>
                <a:latin typeface="+mj-ea"/>
                <a:ea typeface="+mj-ea"/>
              </a:rPr>
              <a:t>2002〜2007</a:t>
            </a:r>
            <a:r>
              <a:rPr lang="ja-JP" altLang="en-US" sz="1400" dirty="0" smtClean="0">
                <a:solidFill>
                  <a:srgbClr val="000000"/>
                </a:solidFill>
                <a:latin typeface="+mj-ea"/>
                <a:ea typeface="+mj-ea"/>
              </a:rPr>
              <a:t>年にかけて、成長が回復し、物価下落幅も縮小し、政府債務拡大の勢いも低</a:t>
            </a:r>
            <a:endParaRPr lang="en-US" altLang="ja-JP" sz="1400" dirty="0" smtClean="0">
              <a:solidFill>
                <a:srgbClr val="000000"/>
              </a:solidFill>
              <a:latin typeface="+mj-ea"/>
              <a:ea typeface="+mj-ea"/>
            </a:endParaRPr>
          </a:p>
          <a:p>
            <a:pPr marL="358775" lvl="1" indent="-179388" eaLnBrk="1" hangingPunct="1">
              <a:lnSpc>
                <a:spcPct val="90000"/>
              </a:lnSpc>
              <a:buFont typeface="Arial"/>
              <a:buChar char="•"/>
            </a:pPr>
            <a:r>
              <a:rPr lang="en-US" altLang="ja-JP" sz="1400" dirty="0" smtClean="0">
                <a:solidFill>
                  <a:srgbClr val="000000"/>
                </a:solidFill>
                <a:latin typeface="+mj-ea"/>
                <a:ea typeface="+mj-ea"/>
              </a:rPr>
              <a:t>2009</a:t>
            </a:r>
            <a:r>
              <a:rPr lang="ja-JP" altLang="en-US" sz="1400" dirty="0" smtClean="0">
                <a:solidFill>
                  <a:srgbClr val="000000"/>
                </a:solidFill>
                <a:latin typeface="+mj-ea"/>
                <a:ea typeface="+mj-ea"/>
              </a:rPr>
              <a:t>年のリーマンショックで成長・物価とも大幅に悪化し、政府債務の増加が加速</a:t>
            </a:r>
            <a:endParaRPr lang="en-US" altLang="ja-JP" sz="1400" dirty="0" smtClean="0">
              <a:solidFill>
                <a:srgbClr val="000000"/>
              </a:solidFill>
              <a:latin typeface="+mj-ea"/>
              <a:ea typeface="+mj-ea"/>
            </a:endParaRPr>
          </a:p>
          <a:p>
            <a:pPr marL="358775" lvl="1" indent="-179388" eaLnBrk="1" hangingPunct="1">
              <a:lnSpc>
                <a:spcPct val="90000"/>
              </a:lnSpc>
              <a:buFont typeface="Arial"/>
              <a:buChar char="•"/>
            </a:pPr>
            <a:r>
              <a:rPr lang="en-US" altLang="ja-JP" sz="1400" dirty="0" smtClean="0">
                <a:solidFill>
                  <a:srgbClr val="000000"/>
                </a:solidFill>
                <a:latin typeface="+mj-ea"/>
                <a:ea typeface="+mj-ea"/>
              </a:rPr>
              <a:t>2009</a:t>
            </a:r>
            <a:r>
              <a:rPr lang="ja-JP" altLang="en-US" sz="1400" dirty="0" smtClean="0">
                <a:solidFill>
                  <a:srgbClr val="000000"/>
                </a:solidFill>
                <a:latin typeface="+mj-ea"/>
                <a:ea typeface="+mj-ea"/>
              </a:rPr>
              <a:t>年以降足元にかけては、成長、デフレ共に改善傾向にあるが、政府債務が大きく増加</a:t>
            </a:r>
            <a:endParaRPr lang="en-US" altLang="ja-JP" sz="1400" dirty="0" smtClean="0">
              <a:solidFill>
                <a:srgbClr val="000000"/>
              </a:solidFill>
              <a:latin typeface="+mj-ea"/>
              <a:ea typeface="+mj-ea"/>
            </a:endParaRPr>
          </a:p>
        </p:txBody>
      </p:sp>
      <p:pic>
        <p:nvPicPr>
          <p:cNvPr id="2" name="図 1" descr="riskmap1.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52400" y="2514600"/>
            <a:ext cx="8820324" cy="3261143"/>
          </a:xfrm>
          <a:prstGeom prst="rect">
            <a:avLst/>
          </a:prstGeom>
        </p:spPr>
      </p:pic>
    </p:spTree>
    <p:extLst>
      <p:ext uri="{BB962C8B-B14F-4D97-AF65-F5344CB8AC3E}">
        <p14:creationId xmlns:p14="http://schemas.microsoft.com/office/powerpoint/2010/main" val="1564136464"/>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Text Box 2"/>
          <p:cNvSpPr txBox="1">
            <a:spLocks noChangeArrowheads="1"/>
          </p:cNvSpPr>
          <p:nvPr/>
        </p:nvSpPr>
        <p:spPr bwMode="auto">
          <a:xfrm>
            <a:off x="152400" y="152400"/>
            <a:ext cx="8524056"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cs typeface="ＭＳ Ｐゴシック" charset="0"/>
              </a:defRPr>
            </a:lvl1pPr>
            <a:lvl2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2pPr>
            <a:lvl3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3pPr>
            <a:lvl4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4pPr>
            <a:lvl5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5pPr>
            <a:lvl6pPr marL="25146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6pPr>
            <a:lvl7pPr marL="29718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7pPr>
            <a:lvl8pPr marL="34290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8pPr>
            <a:lvl9pPr marL="38862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9pPr>
          </a:lstStyle>
          <a:p>
            <a:pPr eaLnBrk="1" hangingPunct="1">
              <a:lnSpc>
                <a:spcPct val="90000"/>
              </a:lnSpc>
              <a:buClrTx/>
              <a:buFontTx/>
              <a:buNone/>
            </a:pPr>
            <a:r>
              <a:rPr lang="en-US" altLang="ja-JP" sz="2600" b="1" dirty="0" smtClean="0">
                <a:solidFill>
                  <a:srgbClr val="E60028"/>
                </a:solidFill>
                <a:latin typeface="Arial Narrow" charset="0"/>
              </a:rPr>
              <a:t>X</a:t>
            </a:r>
            <a:r>
              <a:rPr lang="ja-JP" altLang="en-US" sz="2600" b="1" dirty="0" smtClean="0">
                <a:solidFill>
                  <a:srgbClr val="E60028"/>
                </a:solidFill>
                <a:latin typeface="Arial Narrow" charset="0"/>
              </a:rPr>
              <a:t>軸に</a:t>
            </a:r>
            <a:r>
              <a:rPr lang="en-US" altLang="ja-JP" sz="2600" b="1" dirty="0" smtClean="0">
                <a:solidFill>
                  <a:srgbClr val="E60028"/>
                </a:solidFill>
                <a:latin typeface="Arial Narrow" charset="0"/>
              </a:rPr>
              <a:t>GDP</a:t>
            </a:r>
            <a:r>
              <a:rPr lang="ja-JP" altLang="en-US" sz="2600" b="1" dirty="0" smtClean="0">
                <a:solidFill>
                  <a:srgbClr val="E60028"/>
                </a:solidFill>
                <a:latin typeface="Arial Narrow" charset="0"/>
              </a:rPr>
              <a:t>ギャップを用いた場合との比較（</a:t>
            </a:r>
            <a:r>
              <a:rPr lang="en-US" altLang="ja-JP" sz="2600" b="1" dirty="0" smtClean="0">
                <a:solidFill>
                  <a:srgbClr val="E60028"/>
                </a:solidFill>
                <a:latin typeface="Arial Narrow" charset="0"/>
              </a:rPr>
              <a:t>1982〜2002</a:t>
            </a:r>
            <a:r>
              <a:rPr lang="ja-JP" altLang="en-US" sz="2600" b="1" dirty="0" smtClean="0">
                <a:solidFill>
                  <a:srgbClr val="E60028"/>
                </a:solidFill>
                <a:latin typeface="Arial Narrow" charset="0"/>
              </a:rPr>
              <a:t>年）</a:t>
            </a:r>
            <a:endParaRPr lang="en-US" altLang="ja-JP" sz="2600" b="1" dirty="0">
              <a:solidFill>
                <a:srgbClr val="E60028"/>
              </a:solidFill>
              <a:latin typeface="Arial Narrow" charset="0"/>
            </a:endParaRPr>
          </a:p>
        </p:txBody>
      </p:sp>
      <p:sp>
        <p:nvSpPr>
          <p:cNvPr id="7172" name="Text Box 4"/>
          <p:cNvSpPr txBox="1">
            <a:spLocks noChangeArrowheads="1"/>
          </p:cNvSpPr>
          <p:nvPr/>
        </p:nvSpPr>
        <p:spPr bwMode="auto">
          <a:xfrm>
            <a:off x="5724128" y="6021288"/>
            <a:ext cx="3168650" cy="4638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cs typeface="ＭＳ Ｐゴシック" charset="0"/>
              </a:defRPr>
            </a:lvl1pPr>
            <a:lvl2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2pPr>
            <a:lvl3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3pPr>
            <a:lvl4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4pPr>
            <a:lvl5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5pPr>
            <a:lvl6pPr marL="25146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6pPr>
            <a:lvl7pPr marL="29718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7pPr>
            <a:lvl8pPr marL="34290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8pPr>
            <a:lvl9pPr marL="38862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9pPr>
          </a:lstStyle>
          <a:p>
            <a:pPr eaLnBrk="1" hangingPunct="1">
              <a:lnSpc>
                <a:spcPct val="90000"/>
              </a:lnSpc>
              <a:buClrTx/>
              <a:buFontTx/>
              <a:buNone/>
            </a:pPr>
            <a:r>
              <a:rPr lang="ja-JP" altLang="en-US" sz="1200" dirty="0" smtClean="0">
                <a:solidFill>
                  <a:srgbClr val="000000"/>
                </a:solidFill>
                <a:latin typeface="Arial" charset="0"/>
              </a:rPr>
              <a:t>出所</a:t>
            </a:r>
            <a:r>
              <a:rPr lang="en-US" altLang="ja-JP" sz="1200" dirty="0" smtClean="0">
                <a:solidFill>
                  <a:srgbClr val="000000"/>
                </a:solidFill>
                <a:latin typeface="Arial" charset="0"/>
              </a:rPr>
              <a:t>: </a:t>
            </a:r>
            <a:r>
              <a:rPr lang="ja-JP" altLang="en-US" sz="1200" dirty="0" smtClean="0">
                <a:solidFill>
                  <a:srgbClr val="000000"/>
                </a:solidFill>
                <a:latin typeface="Arial" charset="0"/>
              </a:rPr>
              <a:t>内閣府、</a:t>
            </a:r>
            <a:r>
              <a:rPr lang="en-US" altLang="ja-JP" sz="1200" dirty="0" smtClean="0">
                <a:solidFill>
                  <a:srgbClr val="000000"/>
                </a:solidFill>
                <a:latin typeface="Arial" charset="0"/>
              </a:rPr>
              <a:t>OECD</a:t>
            </a:r>
            <a:r>
              <a:rPr lang="ja-JP" altLang="en-US" sz="1200" dirty="0" smtClean="0">
                <a:solidFill>
                  <a:srgbClr val="000000"/>
                </a:solidFill>
                <a:latin typeface="Arial" charset="0"/>
              </a:rPr>
              <a:t>、</a:t>
            </a:r>
            <a:r>
              <a:rPr lang="en-US" altLang="ja-JP" sz="1200" dirty="0" smtClean="0">
                <a:solidFill>
                  <a:srgbClr val="000000"/>
                </a:solidFill>
                <a:latin typeface="Arial" charset="0"/>
              </a:rPr>
              <a:t>JMA</a:t>
            </a:r>
            <a:endParaRPr lang="en-US" altLang="ja-JP" sz="1200" dirty="0">
              <a:solidFill>
                <a:srgbClr val="000000"/>
              </a:solidFill>
              <a:latin typeface="Arial" charset="0"/>
            </a:endParaRPr>
          </a:p>
        </p:txBody>
      </p:sp>
      <p:sp>
        <p:nvSpPr>
          <p:cNvPr id="12" name="Text Box 2"/>
          <p:cNvSpPr txBox="1">
            <a:spLocks noChangeArrowheads="1"/>
          </p:cNvSpPr>
          <p:nvPr/>
        </p:nvSpPr>
        <p:spPr bwMode="auto">
          <a:xfrm>
            <a:off x="871588" y="1600200"/>
            <a:ext cx="3960440" cy="5374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cs typeface="ＭＳ Ｐゴシック" charset="0"/>
              </a:defRPr>
            </a:lvl1pPr>
            <a:lvl2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2pPr>
            <a:lvl3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3pPr>
            <a:lvl4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4pPr>
            <a:lvl5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5pPr>
            <a:lvl6pPr marL="25146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6pPr>
            <a:lvl7pPr marL="29718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7pPr>
            <a:lvl8pPr marL="34290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8pPr>
            <a:lvl9pPr marL="38862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9pPr>
          </a:lstStyle>
          <a:p>
            <a:pPr eaLnBrk="1" hangingPunct="1">
              <a:lnSpc>
                <a:spcPct val="90000"/>
              </a:lnSpc>
              <a:buClrTx/>
              <a:buFontTx/>
              <a:buNone/>
            </a:pPr>
            <a:r>
              <a:rPr lang="en-US" altLang="ja-JP" sz="1600" dirty="0" smtClean="0">
                <a:solidFill>
                  <a:schemeClr val="tx1"/>
                </a:solidFill>
                <a:latin typeface="Arial Narrow" charset="0"/>
              </a:rPr>
              <a:t>X</a:t>
            </a:r>
            <a:r>
              <a:rPr lang="ja-JP" altLang="en-US" sz="1600" dirty="0" smtClean="0">
                <a:solidFill>
                  <a:schemeClr val="tx1"/>
                </a:solidFill>
                <a:latin typeface="Arial Narrow" charset="0"/>
              </a:rPr>
              <a:t>軸：</a:t>
            </a:r>
            <a:r>
              <a:rPr lang="en-US" altLang="ja-JP" sz="1600" dirty="0">
                <a:solidFill>
                  <a:schemeClr val="tx1"/>
                </a:solidFill>
                <a:latin typeface="Arial Narrow" charset="0"/>
              </a:rPr>
              <a:t> </a:t>
            </a:r>
            <a:r>
              <a:rPr lang="en-US" altLang="ja-JP" sz="1600" dirty="0" smtClean="0">
                <a:solidFill>
                  <a:schemeClr val="tx1"/>
                </a:solidFill>
                <a:latin typeface="Arial Narrow" charset="0"/>
              </a:rPr>
              <a:t>GDP</a:t>
            </a:r>
            <a:r>
              <a:rPr lang="ja-JP" altLang="en-US" sz="1600" dirty="0" smtClean="0">
                <a:solidFill>
                  <a:schemeClr val="tx1"/>
                </a:solidFill>
                <a:latin typeface="Arial Narrow" charset="0"/>
              </a:rPr>
              <a:t>ギャップ＋潜在成長率</a:t>
            </a:r>
            <a:endParaRPr lang="en-US" altLang="ja-JP" sz="1600" dirty="0" smtClean="0">
              <a:solidFill>
                <a:schemeClr val="tx1"/>
              </a:solidFill>
              <a:latin typeface="Arial Narrow" charset="0"/>
            </a:endParaRPr>
          </a:p>
          <a:p>
            <a:pPr eaLnBrk="1" hangingPunct="1">
              <a:lnSpc>
                <a:spcPct val="90000"/>
              </a:lnSpc>
              <a:buClrTx/>
            </a:pPr>
            <a:r>
              <a:rPr lang="en-US" altLang="ja-JP" sz="1600" dirty="0" smtClean="0">
                <a:solidFill>
                  <a:schemeClr val="tx1"/>
                </a:solidFill>
                <a:latin typeface="Arial Narrow" charset="0"/>
              </a:rPr>
              <a:t>Y</a:t>
            </a:r>
            <a:r>
              <a:rPr lang="ja-JP" altLang="en-US" sz="1600" dirty="0" smtClean="0">
                <a:solidFill>
                  <a:schemeClr val="tx1"/>
                </a:solidFill>
                <a:latin typeface="Arial Narrow" charset="0"/>
              </a:rPr>
              <a:t>軸：</a:t>
            </a:r>
            <a:r>
              <a:rPr lang="en-US" altLang="ja-JP" sz="1600" dirty="0" smtClean="0">
                <a:solidFill>
                  <a:schemeClr val="tx1"/>
                </a:solidFill>
                <a:latin typeface="Arial Narrow" charset="0"/>
              </a:rPr>
              <a:t> </a:t>
            </a:r>
            <a:r>
              <a:rPr lang="ja-JP" altLang="en-US" sz="1600" dirty="0" smtClean="0">
                <a:solidFill>
                  <a:schemeClr val="tx1"/>
                </a:solidFill>
                <a:latin typeface="Arial Narrow" charset="0"/>
              </a:rPr>
              <a:t>国内需要デフレーター</a:t>
            </a:r>
            <a:endParaRPr lang="en-US" altLang="ja-JP" sz="1600" dirty="0">
              <a:solidFill>
                <a:schemeClr val="tx1"/>
              </a:solidFill>
              <a:latin typeface="Arial Narrow" charset="0"/>
            </a:endParaRPr>
          </a:p>
        </p:txBody>
      </p:sp>
      <p:grpSp>
        <p:nvGrpSpPr>
          <p:cNvPr id="10" name="図形グループ 9"/>
          <p:cNvGrpSpPr/>
          <p:nvPr/>
        </p:nvGrpSpPr>
        <p:grpSpPr>
          <a:xfrm>
            <a:off x="1403648" y="2149624"/>
            <a:ext cx="2016224" cy="307777"/>
            <a:chOff x="1475656" y="1052736"/>
            <a:chExt cx="2016224" cy="307777"/>
          </a:xfrm>
        </p:grpSpPr>
        <p:sp>
          <p:nvSpPr>
            <p:cNvPr id="11" name="テキスト ボックス 10"/>
            <p:cNvSpPr txBox="1"/>
            <p:nvPr/>
          </p:nvSpPr>
          <p:spPr>
            <a:xfrm>
              <a:off x="2843808" y="1052736"/>
              <a:ext cx="648072" cy="307777"/>
            </a:xfrm>
            <a:prstGeom prst="rect">
              <a:avLst/>
            </a:prstGeom>
            <a:solidFill>
              <a:srgbClr val="FFA9A9"/>
            </a:solidFill>
            <a:ln>
              <a:solidFill>
                <a:srgbClr val="FF0000"/>
              </a:solidFill>
            </a:ln>
          </p:spPr>
          <p:txBody>
            <a:bodyPr wrap="none" lIns="36000" rIns="36000" rtlCol="0" anchor="ctr" anchorCtr="0">
              <a:noAutofit/>
            </a:bodyPr>
            <a:lstStyle/>
            <a:p>
              <a:pPr algn="ctr"/>
              <a:r>
                <a:rPr kumimoji="1" lang="en-US" altLang="ja-JP" sz="1400" dirty="0" smtClean="0">
                  <a:solidFill>
                    <a:srgbClr val="000000"/>
                  </a:solidFill>
                </a:rPr>
                <a:t>2002</a:t>
              </a:r>
              <a:r>
                <a:rPr kumimoji="1" lang="ja-JP" altLang="en-US" sz="1400" dirty="0" smtClean="0">
                  <a:solidFill>
                    <a:srgbClr val="000000"/>
                  </a:solidFill>
                </a:rPr>
                <a:t>年</a:t>
              </a:r>
              <a:r>
                <a:rPr kumimoji="1" lang="en-US" altLang="ja-JP" sz="1400" dirty="0" smtClean="0">
                  <a:solidFill>
                    <a:srgbClr val="000000"/>
                  </a:solidFill>
                </a:rPr>
                <a:t> </a:t>
              </a:r>
            </a:p>
          </p:txBody>
        </p:sp>
        <p:sp>
          <p:nvSpPr>
            <p:cNvPr id="13" name="テキスト ボックス 12"/>
            <p:cNvSpPr txBox="1"/>
            <p:nvPr/>
          </p:nvSpPr>
          <p:spPr>
            <a:xfrm>
              <a:off x="1475656" y="1052736"/>
              <a:ext cx="648072" cy="307777"/>
            </a:xfrm>
            <a:prstGeom prst="rect">
              <a:avLst/>
            </a:prstGeom>
            <a:solidFill>
              <a:srgbClr val="DCE6F2"/>
            </a:solidFill>
            <a:ln>
              <a:solidFill>
                <a:srgbClr val="262699"/>
              </a:solidFill>
            </a:ln>
          </p:spPr>
          <p:txBody>
            <a:bodyPr wrap="none" lIns="36000" rIns="36000" rtlCol="0" anchor="ctr" anchorCtr="0">
              <a:noAutofit/>
            </a:bodyPr>
            <a:lstStyle/>
            <a:p>
              <a:pPr algn="ctr"/>
              <a:r>
                <a:rPr kumimoji="1" lang="en-US" altLang="ja-JP" sz="1400" dirty="0" smtClean="0">
                  <a:solidFill>
                    <a:srgbClr val="000000"/>
                  </a:solidFill>
                </a:rPr>
                <a:t>1987</a:t>
              </a:r>
              <a:r>
                <a:rPr kumimoji="1" lang="ja-JP" altLang="en-US" sz="1400" dirty="0" smtClean="0">
                  <a:solidFill>
                    <a:srgbClr val="000000"/>
                  </a:solidFill>
                </a:rPr>
                <a:t>年</a:t>
              </a:r>
              <a:r>
                <a:rPr kumimoji="1" lang="en-US" altLang="ja-JP" sz="1400" dirty="0" smtClean="0">
                  <a:solidFill>
                    <a:srgbClr val="000000"/>
                  </a:solidFill>
                </a:rPr>
                <a:t> </a:t>
              </a:r>
            </a:p>
          </p:txBody>
        </p:sp>
        <p:sp>
          <p:nvSpPr>
            <p:cNvPr id="14" name="右矢印 13"/>
            <p:cNvSpPr/>
            <p:nvPr/>
          </p:nvSpPr>
          <p:spPr bwMode="auto">
            <a:xfrm>
              <a:off x="2314352" y="1086644"/>
              <a:ext cx="360040" cy="216024"/>
            </a:xfrm>
            <a:prstGeom prst="rightArrow">
              <a:avLst/>
            </a:prstGeom>
            <a:solidFill>
              <a:schemeClr val="bg2">
                <a:lumMod val="20000"/>
                <a:lumOff val="80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457200" rtl="0" eaLnBrk="1" fontAlgn="base" latinLnBrk="0" hangingPunct="1">
                <a:lnSpc>
                  <a:spcPct val="100000"/>
                </a:lnSpc>
                <a:spcBef>
                  <a:spcPct val="0"/>
                </a:spcBef>
                <a:spcAft>
                  <a:spcPct val="0"/>
                </a:spcAft>
                <a:buClr>
                  <a:srgbClr val="000000"/>
                </a:buClr>
                <a:buSzPct val="100000"/>
                <a:buFont typeface="Times New Roman" pitchFamily="16" charset="0"/>
                <a:buNone/>
                <a:tabLst/>
              </a:pPr>
              <a:endParaRPr kumimoji="0" lang="ja-JP" altLang="en-US" sz="1800" b="0" i="0" u="none" strike="noStrike" cap="none" normalizeH="0" baseline="0" dirty="0" smtClean="0">
                <a:ln>
                  <a:noFill/>
                </a:ln>
                <a:solidFill>
                  <a:schemeClr val="bg1"/>
                </a:solidFill>
                <a:effectLst/>
                <a:latin typeface="Calibri" charset="0"/>
                <a:ea typeface="ＭＳ Ｐゴシック" charset="-128"/>
              </a:endParaRPr>
            </a:p>
          </p:txBody>
        </p:sp>
      </p:grpSp>
      <p:sp>
        <p:nvSpPr>
          <p:cNvPr id="26" name="Text Box 2"/>
          <p:cNvSpPr txBox="1">
            <a:spLocks noChangeArrowheads="1"/>
          </p:cNvSpPr>
          <p:nvPr/>
        </p:nvSpPr>
        <p:spPr bwMode="auto">
          <a:xfrm>
            <a:off x="5183560" y="1600200"/>
            <a:ext cx="3960440" cy="5374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cs typeface="ＭＳ Ｐゴシック" charset="0"/>
              </a:defRPr>
            </a:lvl1pPr>
            <a:lvl2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2pPr>
            <a:lvl3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3pPr>
            <a:lvl4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4pPr>
            <a:lvl5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5pPr>
            <a:lvl6pPr marL="25146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6pPr>
            <a:lvl7pPr marL="29718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7pPr>
            <a:lvl8pPr marL="34290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8pPr>
            <a:lvl9pPr marL="38862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9pPr>
          </a:lstStyle>
          <a:p>
            <a:pPr eaLnBrk="1" hangingPunct="1">
              <a:lnSpc>
                <a:spcPct val="90000"/>
              </a:lnSpc>
              <a:buClrTx/>
              <a:buFontTx/>
              <a:buNone/>
            </a:pPr>
            <a:r>
              <a:rPr lang="en-US" altLang="ja-JP" sz="1600" dirty="0" smtClean="0">
                <a:solidFill>
                  <a:schemeClr val="tx1"/>
                </a:solidFill>
                <a:latin typeface="Arial Narrow" charset="0"/>
              </a:rPr>
              <a:t>X</a:t>
            </a:r>
            <a:r>
              <a:rPr lang="ja-JP" altLang="en-US" sz="1600" dirty="0" smtClean="0">
                <a:solidFill>
                  <a:schemeClr val="tx1"/>
                </a:solidFill>
                <a:latin typeface="Arial Narrow" charset="0"/>
              </a:rPr>
              <a:t>軸：</a:t>
            </a:r>
            <a:r>
              <a:rPr lang="en-US" altLang="ja-JP" sz="1600" dirty="0">
                <a:solidFill>
                  <a:schemeClr val="tx1"/>
                </a:solidFill>
                <a:latin typeface="Arial Narrow" charset="0"/>
              </a:rPr>
              <a:t> </a:t>
            </a:r>
            <a:r>
              <a:rPr lang="en-US" altLang="ja-JP" sz="1600" dirty="0" smtClean="0">
                <a:solidFill>
                  <a:schemeClr val="tx1"/>
                </a:solidFill>
                <a:latin typeface="Arial Narrow" charset="0"/>
              </a:rPr>
              <a:t>GDP</a:t>
            </a:r>
            <a:r>
              <a:rPr lang="ja-JP" altLang="en-US" sz="1600" dirty="0" smtClean="0">
                <a:solidFill>
                  <a:schemeClr val="tx1"/>
                </a:solidFill>
                <a:latin typeface="Arial Narrow" charset="0"/>
              </a:rPr>
              <a:t>ギャップ</a:t>
            </a:r>
            <a:endParaRPr lang="en-US" altLang="ja-JP" sz="1600" dirty="0" smtClean="0">
              <a:solidFill>
                <a:schemeClr val="tx1"/>
              </a:solidFill>
              <a:latin typeface="Arial Narrow" charset="0"/>
            </a:endParaRPr>
          </a:p>
          <a:p>
            <a:pPr eaLnBrk="1" hangingPunct="1">
              <a:lnSpc>
                <a:spcPct val="90000"/>
              </a:lnSpc>
              <a:buClrTx/>
              <a:buFontTx/>
              <a:buNone/>
            </a:pPr>
            <a:r>
              <a:rPr lang="en-US" altLang="ja-JP" sz="1600" dirty="0" smtClean="0">
                <a:solidFill>
                  <a:schemeClr val="tx1"/>
                </a:solidFill>
                <a:latin typeface="Arial Narrow" charset="0"/>
              </a:rPr>
              <a:t>Y</a:t>
            </a:r>
            <a:r>
              <a:rPr lang="ja-JP" altLang="en-US" sz="1600" dirty="0" smtClean="0">
                <a:solidFill>
                  <a:schemeClr val="tx1"/>
                </a:solidFill>
                <a:latin typeface="Arial Narrow" charset="0"/>
              </a:rPr>
              <a:t>軸：</a:t>
            </a:r>
            <a:r>
              <a:rPr lang="en-US" altLang="ja-JP" sz="1600" dirty="0" smtClean="0">
                <a:solidFill>
                  <a:schemeClr val="tx1"/>
                </a:solidFill>
                <a:latin typeface="Arial Narrow" charset="0"/>
              </a:rPr>
              <a:t> </a:t>
            </a:r>
            <a:r>
              <a:rPr lang="ja-JP" altLang="en-US" sz="1600" dirty="0" smtClean="0">
                <a:solidFill>
                  <a:schemeClr val="tx1"/>
                </a:solidFill>
                <a:latin typeface="Arial Narrow" charset="0"/>
              </a:rPr>
              <a:t>国内需要デフレーター</a:t>
            </a:r>
            <a:endParaRPr lang="en-US" altLang="ja-JP" sz="1600" dirty="0">
              <a:solidFill>
                <a:schemeClr val="tx1"/>
              </a:solidFill>
              <a:latin typeface="Arial Narrow" charset="0"/>
            </a:endParaRPr>
          </a:p>
        </p:txBody>
      </p:sp>
      <p:grpSp>
        <p:nvGrpSpPr>
          <p:cNvPr id="27" name="図形グループ 26"/>
          <p:cNvGrpSpPr/>
          <p:nvPr/>
        </p:nvGrpSpPr>
        <p:grpSpPr>
          <a:xfrm>
            <a:off x="5340648" y="2149624"/>
            <a:ext cx="2016224" cy="307777"/>
            <a:chOff x="1475656" y="1052736"/>
            <a:chExt cx="2016224" cy="307777"/>
          </a:xfrm>
        </p:grpSpPr>
        <p:sp>
          <p:nvSpPr>
            <p:cNvPr id="28" name="テキスト ボックス 27"/>
            <p:cNvSpPr txBox="1"/>
            <p:nvPr/>
          </p:nvSpPr>
          <p:spPr>
            <a:xfrm>
              <a:off x="2843808" y="1052736"/>
              <a:ext cx="648072" cy="307777"/>
            </a:xfrm>
            <a:prstGeom prst="rect">
              <a:avLst/>
            </a:prstGeom>
            <a:solidFill>
              <a:srgbClr val="FFA9A9"/>
            </a:solidFill>
            <a:ln>
              <a:solidFill>
                <a:srgbClr val="FF0000"/>
              </a:solidFill>
            </a:ln>
          </p:spPr>
          <p:txBody>
            <a:bodyPr wrap="none" lIns="36000" rIns="36000" rtlCol="0" anchor="ctr" anchorCtr="0">
              <a:noAutofit/>
            </a:bodyPr>
            <a:lstStyle/>
            <a:p>
              <a:pPr algn="ctr"/>
              <a:r>
                <a:rPr kumimoji="1" lang="en-US" altLang="ja-JP" sz="1400" dirty="0" smtClean="0">
                  <a:solidFill>
                    <a:srgbClr val="000000"/>
                  </a:solidFill>
                </a:rPr>
                <a:t>2002</a:t>
              </a:r>
              <a:r>
                <a:rPr kumimoji="1" lang="ja-JP" altLang="en-US" sz="1400" dirty="0" smtClean="0">
                  <a:solidFill>
                    <a:srgbClr val="000000"/>
                  </a:solidFill>
                </a:rPr>
                <a:t>年</a:t>
              </a:r>
              <a:r>
                <a:rPr kumimoji="1" lang="en-US" altLang="ja-JP" sz="1400" dirty="0" smtClean="0">
                  <a:solidFill>
                    <a:srgbClr val="000000"/>
                  </a:solidFill>
                </a:rPr>
                <a:t> </a:t>
              </a:r>
            </a:p>
          </p:txBody>
        </p:sp>
        <p:sp>
          <p:nvSpPr>
            <p:cNvPr id="29" name="テキスト ボックス 28"/>
            <p:cNvSpPr txBox="1"/>
            <p:nvPr/>
          </p:nvSpPr>
          <p:spPr>
            <a:xfrm>
              <a:off x="1475656" y="1052736"/>
              <a:ext cx="648072" cy="307777"/>
            </a:xfrm>
            <a:prstGeom prst="rect">
              <a:avLst/>
            </a:prstGeom>
            <a:solidFill>
              <a:srgbClr val="DCE6F2"/>
            </a:solidFill>
            <a:ln>
              <a:solidFill>
                <a:srgbClr val="262699"/>
              </a:solidFill>
            </a:ln>
          </p:spPr>
          <p:txBody>
            <a:bodyPr wrap="none" lIns="36000" rIns="36000" rtlCol="0" anchor="ctr" anchorCtr="0">
              <a:noAutofit/>
            </a:bodyPr>
            <a:lstStyle/>
            <a:p>
              <a:pPr algn="ctr"/>
              <a:r>
                <a:rPr kumimoji="1" lang="en-US" altLang="ja-JP" sz="1400" dirty="0" smtClean="0">
                  <a:solidFill>
                    <a:srgbClr val="000000"/>
                  </a:solidFill>
                </a:rPr>
                <a:t>1987</a:t>
              </a:r>
              <a:r>
                <a:rPr kumimoji="1" lang="ja-JP" altLang="en-US" sz="1400" dirty="0" smtClean="0">
                  <a:solidFill>
                    <a:srgbClr val="000000"/>
                  </a:solidFill>
                </a:rPr>
                <a:t>年</a:t>
              </a:r>
              <a:r>
                <a:rPr kumimoji="1" lang="en-US" altLang="ja-JP" sz="1400" dirty="0" smtClean="0">
                  <a:solidFill>
                    <a:srgbClr val="000000"/>
                  </a:solidFill>
                </a:rPr>
                <a:t> </a:t>
              </a:r>
            </a:p>
          </p:txBody>
        </p:sp>
        <p:sp>
          <p:nvSpPr>
            <p:cNvPr id="30" name="右矢印 29"/>
            <p:cNvSpPr/>
            <p:nvPr/>
          </p:nvSpPr>
          <p:spPr bwMode="auto">
            <a:xfrm>
              <a:off x="2314352" y="1086644"/>
              <a:ext cx="360040" cy="216024"/>
            </a:xfrm>
            <a:prstGeom prst="rightArrow">
              <a:avLst/>
            </a:prstGeom>
            <a:solidFill>
              <a:schemeClr val="bg2">
                <a:lumMod val="20000"/>
                <a:lumOff val="80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457200" rtl="0" eaLnBrk="1" fontAlgn="base" latinLnBrk="0" hangingPunct="1">
                <a:lnSpc>
                  <a:spcPct val="100000"/>
                </a:lnSpc>
                <a:spcBef>
                  <a:spcPct val="0"/>
                </a:spcBef>
                <a:spcAft>
                  <a:spcPct val="0"/>
                </a:spcAft>
                <a:buClr>
                  <a:srgbClr val="000000"/>
                </a:buClr>
                <a:buSzPct val="100000"/>
                <a:buFont typeface="Times New Roman" pitchFamily="16" charset="0"/>
                <a:buNone/>
                <a:tabLst/>
              </a:pPr>
              <a:endParaRPr kumimoji="0" lang="ja-JP" altLang="en-US" sz="1800" b="0" i="0" u="none" strike="noStrike" cap="none" normalizeH="0" baseline="0" dirty="0" smtClean="0">
                <a:ln>
                  <a:noFill/>
                </a:ln>
                <a:solidFill>
                  <a:schemeClr val="bg1"/>
                </a:solidFill>
                <a:effectLst/>
                <a:latin typeface="Calibri" charset="0"/>
                <a:ea typeface="ＭＳ Ｐゴシック" charset="-128"/>
              </a:endParaRPr>
            </a:p>
          </p:txBody>
        </p:sp>
      </p:grpSp>
      <p:cxnSp>
        <p:nvCxnSpPr>
          <p:cNvPr id="6" name="直線コネクタ 5"/>
          <p:cNvCxnSpPr/>
          <p:nvPr/>
        </p:nvCxnSpPr>
        <p:spPr bwMode="auto">
          <a:xfrm>
            <a:off x="2653680" y="1857072"/>
            <a:ext cx="1080120" cy="0"/>
          </a:xfrm>
          <a:prstGeom prst="line">
            <a:avLst/>
          </a:prstGeom>
          <a:solidFill>
            <a:srgbClr val="00B8FF"/>
          </a:solidFill>
          <a:ln w="28575" cap="flat" cmpd="sng" algn="ctr">
            <a:solidFill>
              <a:srgbClr val="FF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8"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997B6F-0B69-45CA-AB47-1A5C65D87BFE}" type="slidenum">
              <a:rPr lang="en-US" smtClean="0"/>
              <a:pPr/>
              <a:t>5</a:t>
            </a:fld>
            <a:endParaRPr lang="en-US" dirty="0"/>
          </a:p>
        </p:txBody>
      </p:sp>
      <p:sp>
        <p:nvSpPr>
          <p:cNvPr id="22" name="Text Box 4"/>
          <p:cNvSpPr txBox="1">
            <a:spLocks noChangeArrowheads="1"/>
          </p:cNvSpPr>
          <p:nvPr/>
        </p:nvSpPr>
        <p:spPr bwMode="auto">
          <a:xfrm>
            <a:off x="152400" y="685800"/>
            <a:ext cx="8763000" cy="609600"/>
          </a:xfrm>
          <a:prstGeom prst="rect">
            <a:avLst/>
          </a:prstGeom>
          <a:solidFill>
            <a:schemeClr val="accent2">
              <a:lumMod val="20000"/>
              <a:lumOff val="80000"/>
            </a:schemeClr>
          </a:solidFill>
          <a:ln>
            <a:solidFill>
              <a:srgbClr val="595959"/>
            </a:solidFill>
          </a:ln>
          <a:extLst/>
        </p:spPr>
        <p:txBody>
          <a:bodyPr lIns="90000" tIns="46800" rIns="90000" bIns="46800"/>
          <a:lstStyle>
            <a:lvl1pPr marL="177800" indent="-177800"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1pPr>
            <a:lvl2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2pPr>
            <a:lvl3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3pPr>
            <a:lvl4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4pPr>
            <a:lvl5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9pPr>
          </a:lstStyle>
          <a:p>
            <a:pPr eaLnBrk="1" hangingPunct="1">
              <a:lnSpc>
                <a:spcPct val="110000"/>
              </a:lnSpc>
              <a:buClrTx/>
              <a:buFontTx/>
              <a:buNone/>
            </a:pPr>
            <a:r>
              <a:rPr lang="en-US" altLang="ja-JP" sz="1400" dirty="0" smtClean="0">
                <a:solidFill>
                  <a:srgbClr val="000000"/>
                </a:solidFill>
                <a:latin typeface="+mj-ea"/>
                <a:ea typeface="+mj-ea"/>
              </a:rPr>
              <a:t>X</a:t>
            </a:r>
            <a:r>
              <a:rPr lang="ja-JP" altLang="en-US" sz="1400" dirty="0" smtClean="0">
                <a:solidFill>
                  <a:srgbClr val="000000"/>
                </a:solidFill>
                <a:latin typeface="+mj-ea"/>
                <a:ea typeface="+mj-ea"/>
              </a:rPr>
              <a:t>軸（成長ファクター）は、</a:t>
            </a:r>
            <a:r>
              <a:rPr lang="en-US" altLang="ja-JP" sz="1400" dirty="0" smtClean="0">
                <a:solidFill>
                  <a:srgbClr val="000000"/>
                </a:solidFill>
                <a:latin typeface="+mj-ea"/>
                <a:ea typeface="+mj-ea"/>
              </a:rPr>
              <a:t>GDP</a:t>
            </a:r>
            <a:r>
              <a:rPr lang="ja-JP" altLang="en-US" sz="1400" dirty="0" smtClean="0">
                <a:solidFill>
                  <a:srgbClr val="000000"/>
                </a:solidFill>
                <a:latin typeface="+mj-ea"/>
                <a:ea typeface="+mj-ea"/>
              </a:rPr>
              <a:t>ギャップ単体よりも、潜在成長率を加味した方が基調の成長力が見える</a:t>
            </a:r>
            <a:endParaRPr lang="en-US" altLang="ja-JP" sz="1400" dirty="0" smtClean="0">
              <a:solidFill>
                <a:srgbClr val="000000"/>
              </a:solidFill>
              <a:latin typeface="+mj-ea"/>
              <a:ea typeface="+mj-ea"/>
            </a:endParaRPr>
          </a:p>
          <a:p>
            <a:pPr marL="358775" lvl="1" indent="-179388" eaLnBrk="1" hangingPunct="1">
              <a:lnSpc>
                <a:spcPct val="110000"/>
              </a:lnSpc>
              <a:buFont typeface="Arial"/>
              <a:buChar char="•"/>
            </a:pPr>
            <a:r>
              <a:rPr lang="en-US" altLang="ja-JP" sz="1400" dirty="0" smtClean="0">
                <a:solidFill>
                  <a:srgbClr val="000000"/>
                </a:solidFill>
                <a:latin typeface="+mj-ea"/>
                <a:ea typeface="+mj-ea"/>
              </a:rPr>
              <a:t>GDP</a:t>
            </a:r>
            <a:r>
              <a:rPr lang="ja-JP" altLang="en-US" sz="1400" dirty="0" smtClean="0">
                <a:solidFill>
                  <a:srgbClr val="000000"/>
                </a:solidFill>
                <a:latin typeface="+mj-ea"/>
                <a:ea typeface="+mj-ea"/>
              </a:rPr>
              <a:t>ギャプだけの場合、</a:t>
            </a:r>
            <a:r>
              <a:rPr lang="en-US" altLang="ja-JP" sz="1400" dirty="0" smtClean="0">
                <a:solidFill>
                  <a:srgbClr val="000000"/>
                </a:solidFill>
                <a:latin typeface="+mj-ea"/>
                <a:ea typeface="+mj-ea"/>
              </a:rPr>
              <a:t>1987</a:t>
            </a:r>
            <a:r>
              <a:rPr lang="ja-JP" altLang="en-US" sz="1400" dirty="0" smtClean="0">
                <a:solidFill>
                  <a:srgbClr val="000000"/>
                </a:solidFill>
                <a:latin typeface="+mj-ea"/>
                <a:ea typeface="+mj-ea"/>
              </a:rPr>
              <a:t>年がマイナスとなるなど、</a:t>
            </a:r>
            <a:r>
              <a:rPr lang="en-US" altLang="ja-JP" sz="1400" dirty="0" smtClean="0">
                <a:solidFill>
                  <a:srgbClr val="000000"/>
                </a:solidFill>
                <a:latin typeface="+mj-ea"/>
                <a:ea typeface="+mj-ea"/>
              </a:rPr>
              <a:t>1990</a:t>
            </a:r>
            <a:r>
              <a:rPr lang="ja-JP" altLang="en-US" sz="1400" dirty="0" smtClean="0">
                <a:solidFill>
                  <a:srgbClr val="000000"/>
                </a:solidFill>
                <a:latin typeface="+mj-ea"/>
                <a:ea typeface="+mj-ea"/>
              </a:rPr>
              <a:t>年代後半以降との成長力の差が見えにくい</a:t>
            </a:r>
            <a:endParaRPr lang="en-US" altLang="ja-JP" sz="1400" dirty="0" smtClean="0">
              <a:solidFill>
                <a:srgbClr val="000000"/>
              </a:solidFill>
              <a:latin typeface="+mj-ea"/>
              <a:ea typeface="+mj-ea"/>
            </a:endParaRPr>
          </a:p>
        </p:txBody>
      </p:sp>
      <p:pic>
        <p:nvPicPr>
          <p:cNvPr id="2" name="図 1" descr="riskmap2.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7200" y="2514600"/>
            <a:ext cx="3901180" cy="3492775"/>
          </a:xfrm>
          <a:prstGeom prst="rect">
            <a:avLst/>
          </a:prstGeom>
        </p:spPr>
      </p:pic>
      <p:pic>
        <p:nvPicPr>
          <p:cNvPr id="5" name="図 4" descr="riskmap3.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00600" y="2514600"/>
            <a:ext cx="3901180" cy="3492775"/>
          </a:xfrm>
          <a:prstGeom prst="rect">
            <a:avLst/>
          </a:prstGeom>
        </p:spPr>
      </p:pic>
    </p:spTree>
    <p:extLst>
      <p:ext uri="{BB962C8B-B14F-4D97-AF65-F5344CB8AC3E}">
        <p14:creationId xmlns:p14="http://schemas.microsoft.com/office/powerpoint/2010/main" val="3464681293"/>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Text Box 4"/>
          <p:cNvSpPr txBox="1">
            <a:spLocks noChangeArrowheads="1"/>
          </p:cNvSpPr>
          <p:nvPr/>
        </p:nvSpPr>
        <p:spPr bwMode="auto">
          <a:xfrm>
            <a:off x="5724128" y="6021288"/>
            <a:ext cx="3168650" cy="4638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cs typeface="ＭＳ Ｐゴシック" charset="0"/>
              </a:defRPr>
            </a:lvl1pPr>
            <a:lvl2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2pPr>
            <a:lvl3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3pPr>
            <a:lvl4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4pPr>
            <a:lvl5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5pPr>
            <a:lvl6pPr marL="25146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6pPr>
            <a:lvl7pPr marL="29718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7pPr>
            <a:lvl8pPr marL="34290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8pPr>
            <a:lvl9pPr marL="38862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9pPr>
          </a:lstStyle>
          <a:p>
            <a:pPr eaLnBrk="1" hangingPunct="1">
              <a:lnSpc>
                <a:spcPct val="90000"/>
              </a:lnSpc>
              <a:buClrTx/>
              <a:buFontTx/>
              <a:buNone/>
            </a:pPr>
            <a:r>
              <a:rPr lang="ja-JP" altLang="en-US" sz="1200" dirty="0" smtClean="0">
                <a:solidFill>
                  <a:srgbClr val="000000"/>
                </a:solidFill>
                <a:latin typeface="Arial" charset="0"/>
              </a:rPr>
              <a:t>出所</a:t>
            </a:r>
            <a:r>
              <a:rPr lang="en-US" altLang="ja-JP" sz="1200" dirty="0" smtClean="0">
                <a:solidFill>
                  <a:srgbClr val="000000"/>
                </a:solidFill>
                <a:latin typeface="Arial" charset="0"/>
              </a:rPr>
              <a:t>: </a:t>
            </a:r>
            <a:r>
              <a:rPr lang="ja-JP" altLang="en-US" sz="1200" dirty="0" smtClean="0">
                <a:solidFill>
                  <a:srgbClr val="000000"/>
                </a:solidFill>
                <a:latin typeface="Arial" charset="0"/>
              </a:rPr>
              <a:t>内閣府、</a:t>
            </a:r>
            <a:r>
              <a:rPr lang="en-US" altLang="ja-JP" sz="1200" dirty="0" smtClean="0">
                <a:solidFill>
                  <a:srgbClr val="000000"/>
                </a:solidFill>
                <a:latin typeface="Arial" charset="0"/>
              </a:rPr>
              <a:t>OECD</a:t>
            </a:r>
            <a:r>
              <a:rPr lang="ja-JP" altLang="en-US" sz="1200" dirty="0" smtClean="0">
                <a:solidFill>
                  <a:srgbClr val="000000"/>
                </a:solidFill>
                <a:latin typeface="Arial" charset="0"/>
              </a:rPr>
              <a:t>、</a:t>
            </a:r>
            <a:r>
              <a:rPr lang="en-US" altLang="ja-JP" sz="1200" dirty="0" smtClean="0">
                <a:solidFill>
                  <a:srgbClr val="000000"/>
                </a:solidFill>
                <a:latin typeface="Arial" charset="0"/>
              </a:rPr>
              <a:t>JMA</a:t>
            </a:r>
            <a:endParaRPr lang="en-US" altLang="ja-JP" sz="1200" dirty="0">
              <a:solidFill>
                <a:srgbClr val="000000"/>
              </a:solidFill>
              <a:latin typeface="Arial" charset="0"/>
            </a:endParaRPr>
          </a:p>
        </p:txBody>
      </p:sp>
      <p:sp>
        <p:nvSpPr>
          <p:cNvPr id="12" name="Text Box 2"/>
          <p:cNvSpPr txBox="1">
            <a:spLocks noChangeArrowheads="1"/>
          </p:cNvSpPr>
          <p:nvPr/>
        </p:nvSpPr>
        <p:spPr bwMode="auto">
          <a:xfrm>
            <a:off x="332036" y="1504999"/>
            <a:ext cx="3960440" cy="5374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cs typeface="ＭＳ Ｐゴシック" charset="0"/>
              </a:defRPr>
            </a:lvl1pPr>
            <a:lvl2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2pPr>
            <a:lvl3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3pPr>
            <a:lvl4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4pPr>
            <a:lvl5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5pPr>
            <a:lvl6pPr marL="25146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6pPr>
            <a:lvl7pPr marL="29718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7pPr>
            <a:lvl8pPr marL="34290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8pPr>
            <a:lvl9pPr marL="38862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9pPr>
          </a:lstStyle>
          <a:p>
            <a:pPr eaLnBrk="1" hangingPunct="1">
              <a:lnSpc>
                <a:spcPct val="90000"/>
              </a:lnSpc>
              <a:buClrTx/>
              <a:buFontTx/>
              <a:buNone/>
            </a:pPr>
            <a:r>
              <a:rPr lang="en-US" altLang="ja-JP" sz="1600" dirty="0" smtClean="0">
                <a:solidFill>
                  <a:schemeClr val="tx1"/>
                </a:solidFill>
                <a:latin typeface="Arial Narrow" charset="0"/>
              </a:rPr>
              <a:t>X</a:t>
            </a:r>
            <a:r>
              <a:rPr lang="ja-JP" altLang="en-US" sz="1600" dirty="0" smtClean="0">
                <a:solidFill>
                  <a:schemeClr val="tx1"/>
                </a:solidFill>
                <a:latin typeface="Arial Narrow" charset="0"/>
              </a:rPr>
              <a:t>軸：</a:t>
            </a:r>
            <a:r>
              <a:rPr lang="en-US" altLang="ja-JP" sz="1600" dirty="0">
                <a:solidFill>
                  <a:schemeClr val="tx1"/>
                </a:solidFill>
                <a:latin typeface="Arial Narrow" charset="0"/>
              </a:rPr>
              <a:t> </a:t>
            </a:r>
            <a:r>
              <a:rPr lang="en-US" altLang="ja-JP" sz="1600" dirty="0" smtClean="0">
                <a:solidFill>
                  <a:schemeClr val="tx1"/>
                </a:solidFill>
                <a:latin typeface="Arial Narrow" charset="0"/>
              </a:rPr>
              <a:t>GDP</a:t>
            </a:r>
            <a:r>
              <a:rPr lang="ja-JP" altLang="en-US" sz="1600" dirty="0" smtClean="0">
                <a:solidFill>
                  <a:schemeClr val="tx1"/>
                </a:solidFill>
                <a:latin typeface="Arial Narrow" charset="0"/>
              </a:rPr>
              <a:t>ギャップ＋潜在成長率</a:t>
            </a:r>
            <a:endParaRPr lang="en-US" altLang="ja-JP" sz="1600" dirty="0" smtClean="0">
              <a:solidFill>
                <a:schemeClr val="tx1"/>
              </a:solidFill>
              <a:latin typeface="Arial Narrow" charset="0"/>
            </a:endParaRPr>
          </a:p>
          <a:p>
            <a:pPr eaLnBrk="1" hangingPunct="1">
              <a:lnSpc>
                <a:spcPct val="90000"/>
              </a:lnSpc>
              <a:buClrTx/>
            </a:pPr>
            <a:r>
              <a:rPr lang="en-US" altLang="ja-JP" sz="1600" dirty="0" smtClean="0">
                <a:solidFill>
                  <a:schemeClr val="tx1"/>
                </a:solidFill>
                <a:latin typeface="Arial Narrow" charset="0"/>
              </a:rPr>
              <a:t>Y</a:t>
            </a:r>
            <a:r>
              <a:rPr lang="ja-JP" altLang="en-US" sz="1600" dirty="0" smtClean="0">
                <a:solidFill>
                  <a:schemeClr val="tx1"/>
                </a:solidFill>
                <a:latin typeface="Arial Narrow" charset="0"/>
              </a:rPr>
              <a:t>軸：</a:t>
            </a:r>
            <a:r>
              <a:rPr lang="en-US" altLang="ja-JP" sz="1600" dirty="0" smtClean="0">
                <a:solidFill>
                  <a:schemeClr val="tx1"/>
                </a:solidFill>
                <a:latin typeface="Arial Narrow" charset="0"/>
              </a:rPr>
              <a:t> </a:t>
            </a:r>
            <a:r>
              <a:rPr lang="ja-JP" altLang="en-US" sz="1600" dirty="0" smtClean="0">
                <a:solidFill>
                  <a:schemeClr val="tx1"/>
                </a:solidFill>
                <a:latin typeface="Arial Narrow" charset="0"/>
              </a:rPr>
              <a:t>国内需要デフレーター</a:t>
            </a:r>
            <a:endParaRPr lang="en-US" altLang="ja-JP" sz="1600" dirty="0">
              <a:solidFill>
                <a:schemeClr val="tx1"/>
              </a:solidFill>
              <a:latin typeface="Arial Narrow" charset="0"/>
            </a:endParaRPr>
          </a:p>
        </p:txBody>
      </p:sp>
      <p:grpSp>
        <p:nvGrpSpPr>
          <p:cNvPr id="10" name="図形グループ 9"/>
          <p:cNvGrpSpPr/>
          <p:nvPr/>
        </p:nvGrpSpPr>
        <p:grpSpPr>
          <a:xfrm>
            <a:off x="1403648" y="2054423"/>
            <a:ext cx="2016224" cy="307777"/>
            <a:chOff x="1475656" y="1052736"/>
            <a:chExt cx="2016224" cy="307777"/>
          </a:xfrm>
        </p:grpSpPr>
        <p:sp>
          <p:nvSpPr>
            <p:cNvPr id="11" name="テキスト ボックス 10"/>
            <p:cNvSpPr txBox="1"/>
            <p:nvPr/>
          </p:nvSpPr>
          <p:spPr>
            <a:xfrm>
              <a:off x="2843808" y="1052736"/>
              <a:ext cx="648072" cy="307777"/>
            </a:xfrm>
            <a:prstGeom prst="rect">
              <a:avLst/>
            </a:prstGeom>
            <a:solidFill>
              <a:srgbClr val="FFA9A9"/>
            </a:solidFill>
            <a:ln>
              <a:solidFill>
                <a:srgbClr val="FF0000"/>
              </a:solidFill>
            </a:ln>
          </p:spPr>
          <p:txBody>
            <a:bodyPr wrap="none" lIns="36000" rIns="36000" rtlCol="0" anchor="ctr" anchorCtr="0">
              <a:noAutofit/>
            </a:bodyPr>
            <a:lstStyle/>
            <a:p>
              <a:pPr algn="ctr"/>
              <a:r>
                <a:rPr kumimoji="1" lang="en-US" altLang="ja-JP" sz="1400" dirty="0" smtClean="0">
                  <a:solidFill>
                    <a:srgbClr val="000000"/>
                  </a:solidFill>
                </a:rPr>
                <a:t>2012</a:t>
              </a:r>
              <a:r>
                <a:rPr kumimoji="1" lang="ja-JP" altLang="en-US" sz="1400" dirty="0" smtClean="0">
                  <a:solidFill>
                    <a:srgbClr val="000000"/>
                  </a:solidFill>
                </a:rPr>
                <a:t>年</a:t>
              </a:r>
              <a:r>
                <a:rPr kumimoji="1" lang="en-US" altLang="ja-JP" sz="1400" dirty="0" smtClean="0">
                  <a:solidFill>
                    <a:srgbClr val="000000"/>
                  </a:solidFill>
                </a:rPr>
                <a:t> </a:t>
              </a:r>
            </a:p>
          </p:txBody>
        </p:sp>
        <p:sp>
          <p:nvSpPr>
            <p:cNvPr id="13" name="テキスト ボックス 12"/>
            <p:cNvSpPr txBox="1"/>
            <p:nvPr/>
          </p:nvSpPr>
          <p:spPr>
            <a:xfrm>
              <a:off x="1475656" y="1052736"/>
              <a:ext cx="648072" cy="307777"/>
            </a:xfrm>
            <a:prstGeom prst="rect">
              <a:avLst/>
            </a:prstGeom>
            <a:solidFill>
              <a:srgbClr val="DCE6F2"/>
            </a:solidFill>
            <a:ln>
              <a:solidFill>
                <a:srgbClr val="262699"/>
              </a:solidFill>
            </a:ln>
          </p:spPr>
          <p:txBody>
            <a:bodyPr wrap="none" lIns="36000" rIns="36000" rtlCol="0" anchor="ctr" anchorCtr="0">
              <a:noAutofit/>
            </a:bodyPr>
            <a:lstStyle/>
            <a:p>
              <a:pPr algn="ctr"/>
              <a:r>
                <a:rPr kumimoji="1" lang="en-US" altLang="ja-JP" sz="1400" dirty="0" smtClean="0">
                  <a:solidFill>
                    <a:srgbClr val="000000"/>
                  </a:solidFill>
                </a:rPr>
                <a:t>2002</a:t>
              </a:r>
              <a:r>
                <a:rPr kumimoji="1" lang="ja-JP" altLang="en-US" sz="1400" dirty="0" smtClean="0">
                  <a:solidFill>
                    <a:srgbClr val="000000"/>
                  </a:solidFill>
                </a:rPr>
                <a:t>年</a:t>
              </a:r>
              <a:r>
                <a:rPr kumimoji="1" lang="en-US" altLang="ja-JP" sz="1400" dirty="0" smtClean="0">
                  <a:solidFill>
                    <a:srgbClr val="000000"/>
                  </a:solidFill>
                </a:rPr>
                <a:t> </a:t>
              </a:r>
            </a:p>
          </p:txBody>
        </p:sp>
        <p:sp>
          <p:nvSpPr>
            <p:cNvPr id="14" name="右矢印 13"/>
            <p:cNvSpPr/>
            <p:nvPr/>
          </p:nvSpPr>
          <p:spPr bwMode="auto">
            <a:xfrm>
              <a:off x="2314352" y="1086644"/>
              <a:ext cx="360040" cy="216024"/>
            </a:xfrm>
            <a:prstGeom prst="rightArrow">
              <a:avLst/>
            </a:prstGeom>
            <a:solidFill>
              <a:schemeClr val="bg2">
                <a:lumMod val="20000"/>
                <a:lumOff val="80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457200" rtl="0" eaLnBrk="1" fontAlgn="base" latinLnBrk="0" hangingPunct="1">
                <a:lnSpc>
                  <a:spcPct val="100000"/>
                </a:lnSpc>
                <a:spcBef>
                  <a:spcPct val="0"/>
                </a:spcBef>
                <a:spcAft>
                  <a:spcPct val="0"/>
                </a:spcAft>
                <a:buClr>
                  <a:srgbClr val="000000"/>
                </a:buClr>
                <a:buSzPct val="100000"/>
                <a:buFont typeface="Times New Roman" pitchFamily="16" charset="0"/>
                <a:buNone/>
                <a:tabLst/>
              </a:pPr>
              <a:endParaRPr kumimoji="0" lang="ja-JP" altLang="en-US" sz="1800" b="0" i="0" u="none" strike="noStrike" cap="none" normalizeH="0" baseline="0" dirty="0" smtClean="0">
                <a:ln>
                  <a:noFill/>
                </a:ln>
                <a:solidFill>
                  <a:schemeClr val="bg1"/>
                </a:solidFill>
                <a:effectLst/>
                <a:latin typeface="Calibri" charset="0"/>
                <a:ea typeface="ＭＳ Ｐゴシック" charset="-128"/>
              </a:endParaRPr>
            </a:p>
          </p:txBody>
        </p:sp>
      </p:grpSp>
      <p:sp>
        <p:nvSpPr>
          <p:cNvPr id="26" name="Text Box 2"/>
          <p:cNvSpPr txBox="1">
            <a:spLocks noChangeArrowheads="1"/>
          </p:cNvSpPr>
          <p:nvPr/>
        </p:nvSpPr>
        <p:spPr bwMode="auto">
          <a:xfrm>
            <a:off x="4644008" y="1504999"/>
            <a:ext cx="3960440" cy="5374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cs typeface="ＭＳ Ｐゴシック" charset="0"/>
              </a:defRPr>
            </a:lvl1pPr>
            <a:lvl2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2pPr>
            <a:lvl3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3pPr>
            <a:lvl4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4pPr>
            <a:lvl5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5pPr>
            <a:lvl6pPr marL="25146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6pPr>
            <a:lvl7pPr marL="29718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7pPr>
            <a:lvl8pPr marL="34290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8pPr>
            <a:lvl9pPr marL="38862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9pPr>
          </a:lstStyle>
          <a:p>
            <a:pPr eaLnBrk="1" hangingPunct="1">
              <a:lnSpc>
                <a:spcPct val="90000"/>
              </a:lnSpc>
              <a:buClrTx/>
              <a:buFontTx/>
              <a:buNone/>
            </a:pPr>
            <a:r>
              <a:rPr lang="en-US" altLang="ja-JP" sz="1600" dirty="0" smtClean="0">
                <a:solidFill>
                  <a:schemeClr val="tx1"/>
                </a:solidFill>
                <a:latin typeface="Arial Narrow" charset="0"/>
              </a:rPr>
              <a:t>X</a:t>
            </a:r>
            <a:r>
              <a:rPr lang="ja-JP" altLang="en-US" sz="1600" dirty="0" smtClean="0">
                <a:solidFill>
                  <a:schemeClr val="tx1"/>
                </a:solidFill>
                <a:latin typeface="Arial Narrow" charset="0"/>
              </a:rPr>
              <a:t>軸：</a:t>
            </a:r>
            <a:r>
              <a:rPr lang="en-US" altLang="ja-JP" sz="1600" dirty="0">
                <a:solidFill>
                  <a:schemeClr val="tx1"/>
                </a:solidFill>
                <a:latin typeface="Arial Narrow" charset="0"/>
              </a:rPr>
              <a:t> </a:t>
            </a:r>
            <a:r>
              <a:rPr lang="en-US" altLang="ja-JP" sz="1600" dirty="0" smtClean="0">
                <a:solidFill>
                  <a:schemeClr val="tx1"/>
                </a:solidFill>
                <a:latin typeface="Arial Narrow" charset="0"/>
              </a:rPr>
              <a:t>GDP</a:t>
            </a:r>
            <a:r>
              <a:rPr lang="ja-JP" altLang="en-US" sz="1600" dirty="0" smtClean="0">
                <a:solidFill>
                  <a:schemeClr val="tx1"/>
                </a:solidFill>
                <a:latin typeface="Arial Narrow" charset="0"/>
              </a:rPr>
              <a:t>ギャップ</a:t>
            </a:r>
            <a:endParaRPr lang="en-US" altLang="ja-JP" sz="1600" dirty="0" smtClean="0">
              <a:solidFill>
                <a:schemeClr val="tx1"/>
              </a:solidFill>
              <a:latin typeface="Arial Narrow" charset="0"/>
            </a:endParaRPr>
          </a:p>
          <a:p>
            <a:pPr eaLnBrk="1" hangingPunct="1">
              <a:lnSpc>
                <a:spcPct val="90000"/>
              </a:lnSpc>
              <a:buClrTx/>
              <a:buFontTx/>
              <a:buNone/>
            </a:pPr>
            <a:r>
              <a:rPr lang="en-US" altLang="ja-JP" sz="1600" dirty="0" smtClean="0">
                <a:solidFill>
                  <a:schemeClr val="tx1"/>
                </a:solidFill>
                <a:latin typeface="Arial Narrow" charset="0"/>
              </a:rPr>
              <a:t>Y</a:t>
            </a:r>
            <a:r>
              <a:rPr lang="ja-JP" altLang="en-US" sz="1600" dirty="0" smtClean="0">
                <a:solidFill>
                  <a:schemeClr val="tx1"/>
                </a:solidFill>
                <a:latin typeface="Arial Narrow" charset="0"/>
              </a:rPr>
              <a:t>軸：</a:t>
            </a:r>
            <a:r>
              <a:rPr lang="en-US" altLang="ja-JP" sz="1600" dirty="0" smtClean="0">
                <a:solidFill>
                  <a:schemeClr val="tx1"/>
                </a:solidFill>
                <a:latin typeface="Arial Narrow" charset="0"/>
              </a:rPr>
              <a:t> </a:t>
            </a:r>
            <a:r>
              <a:rPr lang="ja-JP" altLang="en-US" sz="1600" dirty="0" smtClean="0">
                <a:solidFill>
                  <a:schemeClr val="tx1"/>
                </a:solidFill>
                <a:latin typeface="Arial Narrow" charset="0"/>
              </a:rPr>
              <a:t>国内需要デフレーター</a:t>
            </a:r>
            <a:endParaRPr lang="en-US" altLang="ja-JP" sz="1600" dirty="0">
              <a:solidFill>
                <a:schemeClr val="tx1"/>
              </a:solidFill>
              <a:latin typeface="Arial Narrow" charset="0"/>
            </a:endParaRPr>
          </a:p>
        </p:txBody>
      </p:sp>
      <p:grpSp>
        <p:nvGrpSpPr>
          <p:cNvPr id="27" name="図形グループ 26"/>
          <p:cNvGrpSpPr/>
          <p:nvPr/>
        </p:nvGrpSpPr>
        <p:grpSpPr>
          <a:xfrm>
            <a:off x="5340648" y="2054423"/>
            <a:ext cx="2016224" cy="307777"/>
            <a:chOff x="1475656" y="1052736"/>
            <a:chExt cx="2016224" cy="307777"/>
          </a:xfrm>
        </p:grpSpPr>
        <p:sp>
          <p:nvSpPr>
            <p:cNvPr id="28" name="テキスト ボックス 27"/>
            <p:cNvSpPr txBox="1"/>
            <p:nvPr/>
          </p:nvSpPr>
          <p:spPr>
            <a:xfrm>
              <a:off x="2843808" y="1052736"/>
              <a:ext cx="648072" cy="307777"/>
            </a:xfrm>
            <a:prstGeom prst="rect">
              <a:avLst/>
            </a:prstGeom>
            <a:solidFill>
              <a:srgbClr val="FFA9A9"/>
            </a:solidFill>
            <a:ln>
              <a:solidFill>
                <a:srgbClr val="FF0000"/>
              </a:solidFill>
            </a:ln>
          </p:spPr>
          <p:txBody>
            <a:bodyPr wrap="none" lIns="36000" rIns="36000" rtlCol="0" anchor="ctr" anchorCtr="0">
              <a:noAutofit/>
            </a:bodyPr>
            <a:lstStyle/>
            <a:p>
              <a:pPr algn="ctr"/>
              <a:r>
                <a:rPr kumimoji="1" lang="en-US" altLang="ja-JP" sz="1400" dirty="0" smtClean="0">
                  <a:solidFill>
                    <a:srgbClr val="000000"/>
                  </a:solidFill>
                </a:rPr>
                <a:t>2012</a:t>
              </a:r>
              <a:r>
                <a:rPr kumimoji="1" lang="ja-JP" altLang="en-US" sz="1400" dirty="0" smtClean="0">
                  <a:solidFill>
                    <a:srgbClr val="000000"/>
                  </a:solidFill>
                </a:rPr>
                <a:t>年</a:t>
              </a:r>
              <a:r>
                <a:rPr kumimoji="1" lang="en-US" altLang="ja-JP" sz="1400" dirty="0" smtClean="0">
                  <a:solidFill>
                    <a:srgbClr val="000000"/>
                  </a:solidFill>
                </a:rPr>
                <a:t> </a:t>
              </a:r>
            </a:p>
          </p:txBody>
        </p:sp>
        <p:sp>
          <p:nvSpPr>
            <p:cNvPr id="29" name="テキスト ボックス 28"/>
            <p:cNvSpPr txBox="1"/>
            <p:nvPr/>
          </p:nvSpPr>
          <p:spPr>
            <a:xfrm>
              <a:off x="1475656" y="1052736"/>
              <a:ext cx="648072" cy="307777"/>
            </a:xfrm>
            <a:prstGeom prst="rect">
              <a:avLst/>
            </a:prstGeom>
            <a:solidFill>
              <a:srgbClr val="DCE6F2"/>
            </a:solidFill>
            <a:ln>
              <a:solidFill>
                <a:srgbClr val="262699"/>
              </a:solidFill>
            </a:ln>
          </p:spPr>
          <p:txBody>
            <a:bodyPr wrap="none" lIns="36000" rIns="36000" rtlCol="0" anchor="ctr" anchorCtr="0">
              <a:noAutofit/>
            </a:bodyPr>
            <a:lstStyle/>
            <a:p>
              <a:pPr algn="ctr"/>
              <a:r>
                <a:rPr kumimoji="1" lang="en-US" altLang="ja-JP" sz="1400" dirty="0" smtClean="0">
                  <a:solidFill>
                    <a:srgbClr val="000000"/>
                  </a:solidFill>
                </a:rPr>
                <a:t>2002</a:t>
              </a:r>
              <a:r>
                <a:rPr kumimoji="1" lang="ja-JP" altLang="en-US" sz="1400" dirty="0" smtClean="0">
                  <a:solidFill>
                    <a:srgbClr val="000000"/>
                  </a:solidFill>
                </a:rPr>
                <a:t>年</a:t>
              </a:r>
              <a:r>
                <a:rPr kumimoji="1" lang="en-US" altLang="ja-JP" sz="1400" dirty="0" smtClean="0">
                  <a:solidFill>
                    <a:srgbClr val="000000"/>
                  </a:solidFill>
                </a:rPr>
                <a:t> </a:t>
              </a:r>
            </a:p>
          </p:txBody>
        </p:sp>
        <p:sp>
          <p:nvSpPr>
            <p:cNvPr id="30" name="右矢印 29"/>
            <p:cNvSpPr/>
            <p:nvPr/>
          </p:nvSpPr>
          <p:spPr bwMode="auto">
            <a:xfrm>
              <a:off x="2314352" y="1086644"/>
              <a:ext cx="360040" cy="216024"/>
            </a:xfrm>
            <a:prstGeom prst="rightArrow">
              <a:avLst/>
            </a:prstGeom>
            <a:solidFill>
              <a:schemeClr val="bg2">
                <a:lumMod val="20000"/>
                <a:lumOff val="80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457200" rtl="0" eaLnBrk="1" fontAlgn="base" latinLnBrk="0" hangingPunct="1">
                <a:lnSpc>
                  <a:spcPct val="100000"/>
                </a:lnSpc>
                <a:spcBef>
                  <a:spcPct val="0"/>
                </a:spcBef>
                <a:spcAft>
                  <a:spcPct val="0"/>
                </a:spcAft>
                <a:buClr>
                  <a:srgbClr val="000000"/>
                </a:buClr>
                <a:buSzPct val="100000"/>
                <a:buFont typeface="Times New Roman" pitchFamily="16" charset="0"/>
                <a:buNone/>
                <a:tabLst/>
              </a:pPr>
              <a:endParaRPr kumimoji="0" lang="ja-JP" altLang="en-US" sz="1800" b="0" i="0" u="none" strike="noStrike" cap="none" normalizeH="0" baseline="0" dirty="0" smtClean="0">
                <a:ln>
                  <a:noFill/>
                </a:ln>
                <a:solidFill>
                  <a:schemeClr val="bg1"/>
                </a:solidFill>
                <a:effectLst/>
                <a:latin typeface="Calibri" charset="0"/>
                <a:ea typeface="ＭＳ Ｐゴシック" charset="-128"/>
              </a:endParaRPr>
            </a:p>
          </p:txBody>
        </p:sp>
      </p:grpSp>
      <p:cxnSp>
        <p:nvCxnSpPr>
          <p:cNvPr id="19" name="直線コネクタ 18"/>
          <p:cNvCxnSpPr/>
          <p:nvPr/>
        </p:nvCxnSpPr>
        <p:spPr bwMode="auto">
          <a:xfrm>
            <a:off x="2149128" y="1792535"/>
            <a:ext cx="1080120" cy="0"/>
          </a:xfrm>
          <a:prstGeom prst="line">
            <a:avLst/>
          </a:prstGeom>
          <a:solidFill>
            <a:srgbClr val="00B8FF"/>
          </a:solidFill>
          <a:ln w="28575" cap="flat" cmpd="sng" algn="ctr">
            <a:solidFill>
              <a:srgbClr val="FF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8"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997B6F-0B69-45CA-AB47-1A5C65D87BFE}" type="slidenum">
              <a:rPr lang="en-US" smtClean="0"/>
              <a:pPr/>
              <a:t>6</a:t>
            </a:fld>
            <a:endParaRPr lang="en-US" dirty="0"/>
          </a:p>
        </p:txBody>
      </p:sp>
      <p:sp>
        <p:nvSpPr>
          <p:cNvPr id="20" name="Text Box 2"/>
          <p:cNvSpPr txBox="1">
            <a:spLocks noChangeArrowheads="1"/>
          </p:cNvSpPr>
          <p:nvPr/>
        </p:nvSpPr>
        <p:spPr bwMode="auto">
          <a:xfrm>
            <a:off x="152400" y="152400"/>
            <a:ext cx="8259763"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cs typeface="ＭＳ Ｐゴシック" charset="0"/>
              </a:defRPr>
            </a:lvl1pPr>
            <a:lvl2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2pPr>
            <a:lvl3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3pPr>
            <a:lvl4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4pPr>
            <a:lvl5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5pPr>
            <a:lvl6pPr marL="25146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6pPr>
            <a:lvl7pPr marL="29718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7pPr>
            <a:lvl8pPr marL="34290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8pPr>
            <a:lvl9pPr marL="38862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9pPr>
          </a:lstStyle>
          <a:p>
            <a:pPr eaLnBrk="1" hangingPunct="1">
              <a:lnSpc>
                <a:spcPct val="90000"/>
              </a:lnSpc>
              <a:buClrTx/>
              <a:buFontTx/>
              <a:buNone/>
            </a:pPr>
            <a:r>
              <a:rPr lang="en-US" altLang="ja-JP" sz="2600" b="1" dirty="0">
                <a:solidFill>
                  <a:srgbClr val="E60028"/>
                </a:solidFill>
                <a:latin typeface="Arial Narrow" charset="0"/>
              </a:rPr>
              <a:t>X</a:t>
            </a:r>
            <a:r>
              <a:rPr lang="ja-JP" altLang="en-US" sz="2600" b="1" dirty="0">
                <a:solidFill>
                  <a:srgbClr val="E60028"/>
                </a:solidFill>
                <a:latin typeface="Arial Narrow" charset="0"/>
              </a:rPr>
              <a:t>軸に</a:t>
            </a:r>
            <a:r>
              <a:rPr lang="en-US" altLang="ja-JP" sz="2600" b="1" dirty="0">
                <a:solidFill>
                  <a:srgbClr val="E60028"/>
                </a:solidFill>
                <a:latin typeface="Arial Narrow" charset="0"/>
              </a:rPr>
              <a:t>GDP</a:t>
            </a:r>
            <a:r>
              <a:rPr lang="ja-JP" altLang="en-US" sz="2600" b="1" dirty="0">
                <a:solidFill>
                  <a:srgbClr val="E60028"/>
                </a:solidFill>
                <a:latin typeface="Arial Narrow" charset="0"/>
              </a:rPr>
              <a:t>ギャップを用いた場合との</a:t>
            </a:r>
            <a:r>
              <a:rPr lang="ja-JP" altLang="en-US" sz="2600" b="1" dirty="0" smtClean="0">
                <a:solidFill>
                  <a:srgbClr val="E60028"/>
                </a:solidFill>
                <a:latin typeface="Arial Narrow" charset="0"/>
              </a:rPr>
              <a:t>比較（</a:t>
            </a:r>
            <a:r>
              <a:rPr lang="en-US" altLang="ja-JP" sz="2600" b="1" dirty="0">
                <a:solidFill>
                  <a:srgbClr val="E60028"/>
                </a:solidFill>
                <a:latin typeface="Arial Narrow" charset="0"/>
              </a:rPr>
              <a:t>2002〜2012</a:t>
            </a:r>
            <a:r>
              <a:rPr lang="ja-JP" altLang="en-US" sz="2600" b="1" dirty="0">
                <a:solidFill>
                  <a:srgbClr val="E60028"/>
                </a:solidFill>
                <a:latin typeface="Arial Narrow" charset="0"/>
              </a:rPr>
              <a:t>年）</a:t>
            </a:r>
            <a:endParaRPr lang="en-US" altLang="ja-JP" sz="2600" b="1" dirty="0">
              <a:solidFill>
                <a:srgbClr val="E60028"/>
              </a:solidFill>
              <a:latin typeface="Arial Narrow" charset="0"/>
            </a:endParaRPr>
          </a:p>
        </p:txBody>
      </p:sp>
      <p:sp>
        <p:nvSpPr>
          <p:cNvPr id="21" name="Text Box 4"/>
          <p:cNvSpPr txBox="1">
            <a:spLocks noChangeArrowheads="1"/>
          </p:cNvSpPr>
          <p:nvPr/>
        </p:nvSpPr>
        <p:spPr bwMode="auto">
          <a:xfrm>
            <a:off x="152400" y="685800"/>
            <a:ext cx="8763000" cy="609600"/>
          </a:xfrm>
          <a:prstGeom prst="rect">
            <a:avLst/>
          </a:prstGeom>
          <a:solidFill>
            <a:schemeClr val="accent2">
              <a:lumMod val="20000"/>
              <a:lumOff val="80000"/>
            </a:schemeClr>
          </a:solidFill>
          <a:ln>
            <a:solidFill>
              <a:srgbClr val="595959"/>
            </a:solidFill>
          </a:ln>
          <a:extLst/>
        </p:spPr>
        <p:txBody>
          <a:bodyPr lIns="90000" tIns="46800" rIns="90000" bIns="46800"/>
          <a:lstStyle>
            <a:lvl1pPr marL="177800" indent="-177800"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1pPr>
            <a:lvl2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2pPr>
            <a:lvl3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3pPr>
            <a:lvl4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4pPr>
            <a:lvl5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9pPr>
          </a:lstStyle>
          <a:p>
            <a:pPr eaLnBrk="1" hangingPunct="1">
              <a:lnSpc>
                <a:spcPct val="110000"/>
              </a:lnSpc>
            </a:pPr>
            <a:r>
              <a:rPr lang="en-US" altLang="ja-JP" sz="1400" dirty="0" smtClean="0">
                <a:solidFill>
                  <a:srgbClr val="000000"/>
                </a:solidFill>
                <a:latin typeface="+mj-ea"/>
              </a:rPr>
              <a:t>2000</a:t>
            </a:r>
            <a:r>
              <a:rPr lang="ja-JP" altLang="en-US" sz="1400" dirty="0" smtClean="0">
                <a:solidFill>
                  <a:srgbClr val="000000"/>
                </a:solidFill>
                <a:latin typeface="+mj-ea"/>
              </a:rPr>
              <a:t>年代以降は</a:t>
            </a:r>
            <a:r>
              <a:rPr lang="ja-JP" altLang="en-US" sz="1400" dirty="0">
                <a:solidFill>
                  <a:srgbClr val="000000"/>
                </a:solidFill>
                <a:latin typeface="+mj-ea"/>
              </a:rPr>
              <a:t>、潜在成長率が低下し、</a:t>
            </a:r>
            <a:r>
              <a:rPr lang="en-US" altLang="ja-JP" sz="1400" dirty="0">
                <a:solidFill>
                  <a:srgbClr val="000000"/>
                </a:solidFill>
                <a:latin typeface="+mj-ea"/>
              </a:rPr>
              <a:t>GDP</a:t>
            </a:r>
            <a:r>
              <a:rPr lang="ja-JP" altLang="en-US" sz="1400" dirty="0" smtClean="0">
                <a:solidFill>
                  <a:srgbClr val="000000"/>
                </a:solidFill>
                <a:latin typeface="+mj-ea"/>
              </a:rPr>
              <a:t>ギャップ単体の</a:t>
            </a:r>
            <a:r>
              <a:rPr lang="ja-JP" altLang="en-US" sz="1400" dirty="0">
                <a:solidFill>
                  <a:srgbClr val="000000"/>
                </a:solidFill>
                <a:latin typeface="+mj-ea"/>
              </a:rPr>
              <a:t>場合と、潜在成長率を加味した場合の差は</a:t>
            </a:r>
            <a:r>
              <a:rPr lang="ja-JP" altLang="en-US" sz="1400" dirty="0" smtClean="0">
                <a:solidFill>
                  <a:srgbClr val="000000"/>
                </a:solidFill>
                <a:latin typeface="+mj-ea"/>
              </a:rPr>
              <a:t>小さい</a:t>
            </a:r>
            <a:endParaRPr lang="en-US" altLang="ja-JP" sz="1400" dirty="0" smtClean="0">
              <a:solidFill>
                <a:srgbClr val="000000"/>
              </a:solidFill>
              <a:latin typeface="+mj-ea"/>
            </a:endParaRPr>
          </a:p>
          <a:p>
            <a:pPr marL="179387" lvl="1" eaLnBrk="1" hangingPunct="1">
              <a:lnSpc>
                <a:spcPct val="110000"/>
              </a:lnSpc>
            </a:pPr>
            <a:endParaRPr lang="en-US" altLang="ja-JP" sz="1400" dirty="0" smtClean="0">
              <a:solidFill>
                <a:srgbClr val="000000"/>
              </a:solidFill>
              <a:latin typeface="+mj-ea"/>
              <a:ea typeface="+mj-ea"/>
            </a:endParaRPr>
          </a:p>
        </p:txBody>
      </p:sp>
      <p:pic>
        <p:nvPicPr>
          <p:cNvPr id="2" name="図 1" descr="riskmap4.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7360" y="2514600"/>
            <a:ext cx="3956040" cy="3541540"/>
          </a:xfrm>
          <a:prstGeom prst="rect">
            <a:avLst/>
          </a:prstGeom>
        </p:spPr>
      </p:pic>
      <p:pic>
        <p:nvPicPr>
          <p:cNvPr id="5" name="図 4" descr="riskmap5.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730760" y="2514600"/>
            <a:ext cx="3956040" cy="3541540"/>
          </a:xfrm>
          <a:prstGeom prst="rect">
            <a:avLst/>
          </a:prstGeom>
        </p:spPr>
      </p:pic>
    </p:spTree>
    <p:extLst>
      <p:ext uri="{BB962C8B-B14F-4D97-AF65-F5344CB8AC3E}">
        <p14:creationId xmlns:p14="http://schemas.microsoft.com/office/powerpoint/2010/main" val="1850379043"/>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Text Box 4"/>
          <p:cNvSpPr txBox="1">
            <a:spLocks noChangeArrowheads="1"/>
          </p:cNvSpPr>
          <p:nvPr/>
        </p:nvSpPr>
        <p:spPr bwMode="auto">
          <a:xfrm>
            <a:off x="5822950" y="6013127"/>
            <a:ext cx="3168650" cy="4638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cs typeface="ＭＳ Ｐゴシック" charset="0"/>
              </a:defRPr>
            </a:lvl1pPr>
            <a:lvl2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2pPr>
            <a:lvl3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3pPr>
            <a:lvl4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4pPr>
            <a:lvl5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5pPr>
            <a:lvl6pPr marL="25146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6pPr>
            <a:lvl7pPr marL="29718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7pPr>
            <a:lvl8pPr marL="34290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8pPr>
            <a:lvl9pPr marL="38862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9pPr>
          </a:lstStyle>
          <a:p>
            <a:pPr eaLnBrk="1" hangingPunct="1">
              <a:lnSpc>
                <a:spcPct val="90000"/>
              </a:lnSpc>
              <a:buClrTx/>
              <a:buFontTx/>
              <a:buNone/>
            </a:pPr>
            <a:r>
              <a:rPr lang="ja-JP" altLang="en-US" sz="1200" dirty="0" smtClean="0">
                <a:solidFill>
                  <a:srgbClr val="000000"/>
                </a:solidFill>
                <a:latin typeface="Arial" charset="0"/>
              </a:rPr>
              <a:t>出所</a:t>
            </a:r>
            <a:r>
              <a:rPr lang="en-US" altLang="ja-JP" sz="1200" dirty="0" smtClean="0">
                <a:solidFill>
                  <a:srgbClr val="000000"/>
                </a:solidFill>
                <a:latin typeface="Arial" charset="0"/>
              </a:rPr>
              <a:t>: </a:t>
            </a:r>
            <a:r>
              <a:rPr lang="ja-JP" altLang="en-US" sz="1200" dirty="0" smtClean="0">
                <a:solidFill>
                  <a:srgbClr val="000000"/>
                </a:solidFill>
                <a:latin typeface="Arial" charset="0"/>
              </a:rPr>
              <a:t>内閣府、総務省、</a:t>
            </a:r>
            <a:r>
              <a:rPr lang="en-US" altLang="ja-JP" sz="1200" dirty="0" smtClean="0">
                <a:solidFill>
                  <a:srgbClr val="000000"/>
                </a:solidFill>
                <a:latin typeface="Arial" charset="0"/>
              </a:rPr>
              <a:t>OECD</a:t>
            </a:r>
            <a:r>
              <a:rPr lang="ja-JP" altLang="en-US" sz="1200" dirty="0" smtClean="0">
                <a:solidFill>
                  <a:srgbClr val="000000"/>
                </a:solidFill>
                <a:latin typeface="Arial" charset="0"/>
              </a:rPr>
              <a:t>、</a:t>
            </a:r>
            <a:r>
              <a:rPr lang="en-US" altLang="ja-JP" sz="1200" dirty="0" smtClean="0">
                <a:solidFill>
                  <a:srgbClr val="000000"/>
                </a:solidFill>
                <a:latin typeface="Arial" charset="0"/>
              </a:rPr>
              <a:t>JMA</a:t>
            </a:r>
            <a:endParaRPr lang="en-US" altLang="ja-JP" sz="1200" dirty="0">
              <a:solidFill>
                <a:srgbClr val="000000"/>
              </a:solidFill>
              <a:latin typeface="Arial" charset="0"/>
            </a:endParaRPr>
          </a:p>
        </p:txBody>
      </p:sp>
      <p:sp>
        <p:nvSpPr>
          <p:cNvPr id="12" name="Text Box 2"/>
          <p:cNvSpPr txBox="1">
            <a:spLocks noChangeArrowheads="1"/>
          </p:cNvSpPr>
          <p:nvPr/>
        </p:nvSpPr>
        <p:spPr bwMode="auto">
          <a:xfrm>
            <a:off x="332036" y="1530595"/>
            <a:ext cx="3960440" cy="5374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cs typeface="ＭＳ Ｐゴシック" charset="0"/>
              </a:defRPr>
            </a:lvl1pPr>
            <a:lvl2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2pPr>
            <a:lvl3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3pPr>
            <a:lvl4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4pPr>
            <a:lvl5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5pPr>
            <a:lvl6pPr marL="25146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6pPr>
            <a:lvl7pPr marL="29718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7pPr>
            <a:lvl8pPr marL="34290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8pPr>
            <a:lvl9pPr marL="38862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9pPr>
          </a:lstStyle>
          <a:p>
            <a:pPr eaLnBrk="1" hangingPunct="1">
              <a:lnSpc>
                <a:spcPct val="90000"/>
              </a:lnSpc>
              <a:buClrTx/>
              <a:buFontTx/>
              <a:buNone/>
            </a:pPr>
            <a:r>
              <a:rPr lang="en-US" altLang="ja-JP" sz="1600" dirty="0" smtClean="0">
                <a:solidFill>
                  <a:schemeClr val="tx1"/>
                </a:solidFill>
                <a:latin typeface="Arial Narrow" charset="0"/>
              </a:rPr>
              <a:t>X</a:t>
            </a:r>
            <a:r>
              <a:rPr lang="ja-JP" altLang="en-US" sz="1600" dirty="0" smtClean="0">
                <a:solidFill>
                  <a:schemeClr val="tx1"/>
                </a:solidFill>
                <a:latin typeface="Arial Narrow" charset="0"/>
              </a:rPr>
              <a:t>軸：</a:t>
            </a:r>
            <a:r>
              <a:rPr lang="en-US" altLang="ja-JP" sz="1600" dirty="0">
                <a:solidFill>
                  <a:schemeClr val="tx1"/>
                </a:solidFill>
                <a:latin typeface="Arial Narrow" charset="0"/>
              </a:rPr>
              <a:t> </a:t>
            </a:r>
            <a:r>
              <a:rPr lang="en-US" altLang="ja-JP" sz="1600" dirty="0" smtClean="0">
                <a:solidFill>
                  <a:schemeClr val="tx1"/>
                </a:solidFill>
                <a:latin typeface="Arial Narrow" charset="0"/>
              </a:rPr>
              <a:t>GDP</a:t>
            </a:r>
            <a:r>
              <a:rPr lang="ja-JP" altLang="en-US" sz="1600" dirty="0" smtClean="0">
                <a:solidFill>
                  <a:schemeClr val="tx1"/>
                </a:solidFill>
                <a:latin typeface="Arial Narrow" charset="0"/>
              </a:rPr>
              <a:t>ギャップ＋潜在成長率</a:t>
            </a:r>
            <a:endParaRPr lang="en-US" altLang="ja-JP" sz="1600" dirty="0" smtClean="0">
              <a:solidFill>
                <a:schemeClr val="tx1"/>
              </a:solidFill>
              <a:latin typeface="Arial Narrow" charset="0"/>
            </a:endParaRPr>
          </a:p>
          <a:p>
            <a:pPr eaLnBrk="1" hangingPunct="1">
              <a:lnSpc>
                <a:spcPct val="90000"/>
              </a:lnSpc>
              <a:buClrTx/>
            </a:pPr>
            <a:r>
              <a:rPr lang="en-US" altLang="ja-JP" sz="1600" dirty="0" smtClean="0">
                <a:solidFill>
                  <a:schemeClr val="tx1"/>
                </a:solidFill>
                <a:latin typeface="Arial Narrow" charset="0"/>
              </a:rPr>
              <a:t>Y</a:t>
            </a:r>
            <a:r>
              <a:rPr lang="ja-JP" altLang="en-US" sz="1600" dirty="0" smtClean="0">
                <a:solidFill>
                  <a:schemeClr val="tx1"/>
                </a:solidFill>
                <a:latin typeface="Arial Narrow" charset="0"/>
              </a:rPr>
              <a:t>軸：</a:t>
            </a:r>
            <a:r>
              <a:rPr lang="en-US" altLang="ja-JP" sz="1600" dirty="0" smtClean="0">
                <a:solidFill>
                  <a:schemeClr val="tx1"/>
                </a:solidFill>
                <a:latin typeface="Arial Narrow" charset="0"/>
              </a:rPr>
              <a:t> </a:t>
            </a:r>
            <a:r>
              <a:rPr lang="ja-JP" altLang="en-US" sz="1600" dirty="0" smtClean="0">
                <a:solidFill>
                  <a:schemeClr val="tx1"/>
                </a:solidFill>
                <a:latin typeface="Arial Narrow" charset="0"/>
              </a:rPr>
              <a:t>国内需要デフレーター</a:t>
            </a:r>
            <a:endParaRPr lang="en-US" altLang="ja-JP" sz="1600" dirty="0">
              <a:solidFill>
                <a:schemeClr val="tx1"/>
              </a:solidFill>
              <a:latin typeface="Arial Narrow" charset="0"/>
            </a:endParaRPr>
          </a:p>
        </p:txBody>
      </p:sp>
      <p:grpSp>
        <p:nvGrpSpPr>
          <p:cNvPr id="10" name="図形グループ 9"/>
          <p:cNvGrpSpPr/>
          <p:nvPr/>
        </p:nvGrpSpPr>
        <p:grpSpPr>
          <a:xfrm>
            <a:off x="1403648" y="2106659"/>
            <a:ext cx="2016224" cy="307777"/>
            <a:chOff x="1475656" y="1052736"/>
            <a:chExt cx="2016224" cy="307777"/>
          </a:xfrm>
        </p:grpSpPr>
        <p:sp>
          <p:nvSpPr>
            <p:cNvPr id="11" name="テキスト ボックス 10"/>
            <p:cNvSpPr txBox="1"/>
            <p:nvPr/>
          </p:nvSpPr>
          <p:spPr>
            <a:xfrm>
              <a:off x="2843808" y="1052736"/>
              <a:ext cx="648072" cy="307777"/>
            </a:xfrm>
            <a:prstGeom prst="rect">
              <a:avLst/>
            </a:prstGeom>
            <a:solidFill>
              <a:srgbClr val="FFA9A9"/>
            </a:solidFill>
            <a:ln>
              <a:solidFill>
                <a:srgbClr val="FF0000"/>
              </a:solidFill>
            </a:ln>
          </p:spPr>
          <p:txBody>
            <a:bodyPr wrap="none" lIns="36000" rIns="36000" rtlCol="0" anchor="ctr" anchorCtr="0">
              <a:noAutofit/>
            </a:bodyPr>
            <a:lstStyle/>
            <a:p>
              <a:pPr algn="ctr"/>
              <a:r>
                <a:rPr kumimoji="1" lang="en-US" altLang="ja-JP" sz="1400" dirty="0" smtClean="0">
                  <a:solidFill>
                    <a:srgbClr val="000000"/>
                  </a:solidFill>
                </a:rPr>
                <a:t>2002</a:t>
              </a:r>
              <a:r>
                <a:rPr kumimoji="1" lang="ja-JP" altLang="en-US" sz="1400" dirty="0" smtClean="0">
                  <a:solidFill>
                    <a:srgbClr val="000000"/>
                  </a:solidFill>
                </a:rPr>
                <a:t>年</a:t>
              </a:r>
              <a:r>
                <a:rPr kumimoji="1" lang="en-US" altLang="ja-JP" sz="1400" dirty="0" smtClean="0">
                  <a:solidFill>
                    <a:srgbClr val="000000"/>
                  </a:solidFill>
                </a:rPr>
                <a:t> </a:t>
              </a:r>
            </a:p>
          </p:txBody>
        </p:sp>
        <p:sp>
          <p:nvSpPr>
            <p:cNvPr id="13" name="テキスト ボックス 12"/>
            <p:cNvSpPr txBox="1"/>
            <p:nvPr/>
          </p:nvSpPr>
          <p:spPr>
            <a:xfrm>
              <a:off x="1475656" y="1052736"/>
              <a:ext cx="648072" cy="307777"/>
            </a:xfrm>
            <a:prstGeom prst="rect">
              <a:avLst/>
            </a:prstGeom>
            <a:solidFill>
              <a:srgbClr val="DCE6F2"/>
            </a:solidFill>
            <a:ln>
              <a:solidFill>
                <a:srgbClr val="262699"/>
              </a:solidFill>
            </a:ln>
          </p:spPr>
          <p:txBody>
            <a:bodyPr wrap="none" lIns="36000" rIns="36000" rtlCol="0" anchor="ctr" anchorCtr="0">
              <a:noAutofit/>
            </a:bodyPr>
            <a:lstStyle/>
            <a:p>
              <a:pPr algn="ctr"/>
              <a:r>
                <a:rPr kumimoji="1" lang="en-US" altLang="ja-JP" sz="1400" dirty="0" smtClean="0">
                  <a:solidFill>
                    <a:srgbClr val="000000"/>
                  </a:solidFill>
                </a:rPr>
                <a:t>1987</a:t>
              </a:r>
              <a:r>
                <a:rPr kumimoji="1" lang="ja-JP" altLang="en-US" sz="1400" dirty="0" smtClean="0">
                  <a:solidFill>
                    <a:srgbClr val="000000"/>
                  </a:solidFill>
                </a:rPr>
                <a:t>年</a:t>
              </a:r>
              <a:r>
                <a:rPr kumimoji="1" lang="en-US" altLang="ja-JP" sz="1400" dirty="0" smtClean="0">
                  <a:solidFill>
                    <a:srgbClr val="000000"/>
                  </a:solidFill>
                </a:rPr>
                <a:t> </a:t>
              </a:r>
            </a:p>
          </p:txBody>
        </p:sp>
        <p:sp>
          <p:nvSpPr>
            <p:cNvPr id="14" name="右矢印 13"/>
            <p:cNvSpPr/>
            <p:nvPr/>
          </p:nvSpPr>
          <p:spPr bwMode="auto">
            <a:xfrm>
              <a:off x="2314352" y="1086644"/>
              <a:ext cx="360040" cy="216024"/>
            </a:xfrm>
            <a:prstGeom prst="rightArrow">
              <a:avLst/>
            </a:prstGeom>
            <a:solidFill>
              <a:schemeClr val="bg2">
                <a:lumMod val="20000"/>
                <a:lumOff val="80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457200" rtl="0" eaLnBrk="1" fontAlgn="base" latinLnBrk="0" hangingPunct="1">
                <a:lnSpc>
                  <a:spcPct val="100000"/>
                </a:lnSpc>
                <a:spcBef>
                  <a:spcPct val="0"/>
                </a:spcBef>
                <a:spcAft>
                  <a:spcPct val="0"/>
                </a:spcAft>
                <a:buClr>
                  <a:srgbClr val="000000"/>
                </a:buClr>
                <a:buSzPct val="100000"/>
                <a:buFont typeface="Times New Roman" pitchFamily="16" charset="0"/>
                <a:buNone/>
                <a:tabLst/>
              </a:pPr>
              <a:endParaRPr kumimoji="0" lang="ja-JP" altLang="en-US" sz="1800" b="0" i="0" u="none" strike="noStrike" cap="none" normalizeH="0" baseline="0" dirty="0" smtClean="0">
                <a:ln>
                  <a:noFill/>
                </a:ln>
                <a:solidFill>
                  <a:schemeClr val="bg1"/>
                </a:solidFill>
                <a:effectLst/>
                <a:latin typeface="Calibri" charset="0"/>
                <a:ea typeface="ＭＳ Ｐゴシック" charset="-128"/>
              </a:endParaRPr>
            </a:p>
          </p:txBody>
        </p:sp>
      </p:grpSp>
      <p:sp>
        <p:nvSpPr>
          <p:cNvPr id="26" name="Text Box 2"/>
          <p:cNvSpPr txBox="1">
            <a:spLocks noChangeArrowheads="1"/>
          </p:cNvSpPr>
          <p:nvPr/>
        </p:nvSpPr>
        <p:spPr bwMode="auto">
          <a:xfrm>
            <a:off x="4644008" y="1530595"/>
            <a:ext cx="3960440" cy="5374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cs typeface="ＭＳ Ｐゴシック" charset="0"/>
              </a:defRPr>
            </a:lvl1pPr>
            <a:lvl2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2pPr>
            <a:lvl3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3pPr>
            <a:lvl4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4pPr>
            <a:lvl5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5pPr>
            <a:lvl6pPr marL="25146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6pPr>
            <a:lvl7pPr marL="29718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7pPr>
            <a:lvl8pPr marL="34290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8pPr>
            <a:lvl9pPr marL="38862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9pPr>
          </a:lstStyle>
          <a:p>
            <a:pPr eaLnBrk="1" hangingPunct="1">
              <a:lnSpc>
                <a:spcPct val="90000"/>
              </a:lnSpc>
              <a:buClrTx/>
            </a:pPr>
            <a:r>
              <a:rPr lang="en-US" altLang="ja-JP" sz="1600" dirty="0" smtClean="0">
                <a:solidFill>
                  <a:schemeClr val="tx1"/>
                </a:solidFill>
                <a:latin typeface="Arial Narrow" charset="0"/>
              </a:rPr>
              <a:t>X</a:t>
            </a:r>
            <a:r>
              <a:rPr lang="ja-JP" altLang="en-US" sz="1600" dirty="0" smtClean="0">
                <a:solidFill>
                  <a:schemeClr val="tx1"/>
                </a:solidFill>
                <a:latin typeface="Arial Narrow" charset="0"/>
              </a:rPr>
              <a:t>軸：</a:t>
            </a:r>
            <a:r>
              <a:rPr lang="en-US" altLang="ja-JP" sz="1600" dirty="0">
                <a:solidFill>
                  <a:schemeClr val="tx1"/>
                </a:solidFill>
                <a:latin typeface="Arial Narrow" charset="0"/>
              </a:rPr>
              <a:t> </a:t>
            </a:r>
            <a:r>
              <a:rPr lang="en-US" altLang="ja-JP" sz="1600" dirty="0" smtClean="0">
                <a:solidFill>
                  <a:schemeClr val="tx1"/>
                </a:solidFill>
                <a:latin typeface="Arial Narrow" charset="0"/>
              </a:rPr>
              <a:t>GDP</a:t>
            </a:r>
            <a:r>
              <a:rPr lang="ja-JP" altLang="en-US" sz="1600" dirty="0">
                <a:solidFill>
                  <a:schemeClr val="tx1"/>
                </a:solidFill>
                <a:latin typeface="Arial Narrow" charset="0"/>
              </a:rPr>
              <a:t>ギャップ＋潜在</a:t>
            </a:r>
            <a:r>
              <a:rPr lang="ja-JP" altLang="en-US" sz="1600" dirty="0" smtClean="0">
                <a:solidFill>
                  <a:schemeClr val="tx1"/>
                </a:solidFill>
                <a:latin typeface="Arial Narrow" charset="0"/>
              </a:rPr>
              <a:t>成長率</a:t>
            </a:r>
            <a:endParaRPr lang="en-US" altLang="ja-JP" sz="1600" dirty="0" smtClean="0">
              <a:solidFill>
                <a:schemeClr val="tx1"/>
              </a:solidFill>
              <a:latin typeface="Arial Narrow" charset="0"/>
            </a:endParaRPr>
          </a:p>
          <a:p>
            <a:pPr eaLnBrk="1" hangingPunct="1">
              <a:lnSpc>
                <a:spcPct val="90000"/>
              </a:lnSpc>
              <a:buClrTx/>
              <a:buFontTx/>
              <a:buNone/>
            </a:pPr>
            <a:r>
              <a:rPr lang="en-US" altLang="ja-JP" sz="1600" dirty="0" smtClean="0">
                <a:solidFill>
                  <a:schemeClr val="tx1"/>
                </a:solidFill>
                <a:latin typeface="Arial Narrow" charset="0"/>
              </a:rPr>
              <a:t>Y</a:t>
            </a:r>
            <a:r>
              <a:rPr lang="ja-JP" altLang="en-US" sz="1600" dirty="0" smtClean="0">
                <a:solidFill>
                  <a:schemeClr val="tx1"/>
                </a:solidFill>
                <a:latin typeface="Arial Narrow" charset="0"/>
              </a:rPr>
              <a:t>軸：</a:t>
            </a:r>
            <a:r>
              <a:rPr lang="en-US" altLang="ja-JP" sz="1600" dirty="0" smtClean="0">
                <a:solidFill>
                  <a:schemeClr val="tx1"/>
                </a:solidFill>
                <a:latin typeface="Arial Narrow" charset="0"/>
              </a:rPr>
              <a:t> CPI</a:t>
            </a:r>
            <a:r>
              <a:rPr lang="ja-JP" altLang="en-US" sz="1600" dirty="0" smtClean="0">
                <a:solidFill>
                  <a:schemeClr val="tx1"/>
                </a:solidFill>
                <a:latin typeface="Arial Narrow" charset="0"/>
              </a:rPr>
              <a:t>除く食品、エネルギー</a:t>
            </a:r>
            <a:endParaRPr lang="en-US" altLang="ja-JP" sz="1600" dirty="0">
              <a:solidFill>
                <a:schemeClr val="tx1"/>
              </a:solidFill>
              <a:latin typeface="Arial Narrow" charset="0"/>
            </a:endParaRPr>
          </a:p>
        </p:txBody>
      </p:sp>
      <p:grpSp>
        <p:nvGrpSpPr>
          <p:cNvPr id="27" name="図形グループ 26"/>
          <p:cNvGrpSpPr/>
          <p:nvPr/>
        </p:nvGrpSpPr>
        <p:grpSpPr>
          <a:xfrm>
            <a:off x="5340648" y="2106659"/>
            <a:ext cx="2016224" cy="307777"/>
            <a:chOff x="1475656" y="1052736"/>
            <a:chExt cx="2016224" cy="307777"/>
          </a:xfrm>
        </p:grpSpPr>
        <p:sp>
          <p:nvSpPr>
            <p:cNvPr id="28" name="テキスト ボックス 27"/>
            <p:cNvSpPr txBox="1"/>
            <p:nvPr/>
          </p:nvSpPr>
          <p:spPr>
            <a:xfrm>
              <a:off x="2843808" y="1052736"/>
              <a:ext cx="648072" cy="307777"/>
            </a:xfrm>
            <a:prstGeom prst="rect">
              <a:avLst/>
            </a:prstGeom>
            <a:solidFill>
              <a:srgbClr val="FFA9A9"/>
            </a:solidFill>
            <a:ln>
              <a:solidFill>
                <a:srgbClr val="FF0000"/>
              </a:solidFill>
            </a:ln>
          </p:spPr>
          <p:txBody>
            <a:bodyPr wrap="none" lIns="36000" rIns="36000" rtlCol="0" anchor="ctr" anchorCtr="0">
              <a:noAutofit/>
            </a:bodyPr>
            <a:lstStyle/>
            <a:p>
              <a:pPr algn="ctr"/>
              <a:r>
                <a:rPr kumimoji="1" lang="en-US" altLang="ja-JP" sz="1400" dirty="0" smtClean="0">
                  <a:solidFill>
                    <a:srgbClr val="000000"/>
                  </a:solidFill>
                </a:rPr>
                <a:t>2002</a:t>
              </a:r>
              <a:r>
                <a:rPr kumimoji="1" lang="ja-JP" altLang="en-US" sz="1400" dirty="0" smtClean="0">
                  <a:solidFill>
                    <a:srgbClr val="000000"/>
                  </a:solidFill>
                </a:rPr>
                <a:t>年</a:t>
              </a:r>
              <a:r>
                <a:rPr kumimoji="1" lang="en-US" altLang="ja-JP" sz="1400" dirty="0" smtClean="0">
                  <a:solidFill>
                    <a:srgbClr val="000000"/>
                  </a:solidFill>
                </a:rPr>
                <a:t> </a:t>
              </a:r>
            </a:p>
          </p:txBody>
        </p:sp>
        <p:sp>
          <p:nvSpPr>
            <p:cNvPr id="29" name="テキスト ボックス 28"/>
            <p:cNvSpPr txBox="1"/>
            <p:nvPr/>
          </p:nvSpPr>
          <p:spPr>
            <a:xfrm>
              <a:off x="1475656" y="1052736"/>
              <a:ext cx="648072" cy="307777"/>
            </a:xfrm>
            <a:prstGeom prst="rect">
              <a:avLst/>
            </a:prstGeom>
            <a:solidFill>
              <a:srgbClr val="DCE6F2"/>
            </a:solidFill>
            <a:ln>
              <a:solidFill>
                <a:srgbClr val="262699"/>
              </a:solidFill>
            </a:ln>
          </p:spPr>
          <p:txBody>
            <a:bodyPr wrap="none" lIns="36000" rIns="36000" rtlCol="0" anchor="ctr" anchorCtr="0">
              <a:noAutofit/>
            </a:bodyPr>
            <a:lstStyle/>
            <a:p>
              <a:pPr algn="ctr"/>
              <a:r>
                <a:rPr kumimoji="1" lang="en-US" altLang="ja-JP" sz="1400" dirty="0" smtClean="0">
                  <a:solidFill>
                    <a:srgbClr val="000000"/>
                  </a:solidFill>
                </a:rPr>
                <a:t>1987</a:t>
              </a:r>
              <a:r>
                <a:rPr kumimoji="1" lang="ja-JP" altLang="en-US" sz="1400" dirty="0" smtClean="0">
                  <a:solidFill>
                    <a:srgbClr val="000000"/>
                  </a:solidFill>
                </a:rPr>
                <a:t>年</a:t>
              </a:r>
              <a:r>
                <a:rPr kumimoji="1" lang="en-US" altLang="ja-JP" sz="1400" dirty="0" smtClean="0">
                  <a:solidFill>
                    <a:srgbClr val="000000"/>
                  </a:solidFill>
                </a:rPr>
                <a:t> </a:t>
              </a:r>
            </a:p>
          </p:txBody>
        </p:sp>
        <p:sp>
          <p:nvSpPr>
            <p:cNvPr id="30" name="右矢印 29"/>
            <p:cNvSpPr/>
            <p:nvPr/>
          </p:nvSpPr>
          <p:spPr bwMode="auto">
            <a:xfrm>
              <a:off x="2314352" y="1086644"/>
              <a:ext cx="360040" cy="216024"/>
            </a:xfrm>
            <a:prstGeom prst="rightArrow">
              <a:avLst/>
            </a:prstGeom>
            <a:solidFill>
              <a:schemeClr val="bg2">
                <a:lumMod val="20000"/>
                <a:lumOff val="80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457200" rtl="0" eaLnBrk="1" fontAlgn="base" latinLnBrk="0" hangingPunct="1">
                <a:lnSpc>
                  <a:spcPct val="100000"/>
                </a:lnSpc>
                <a:spcBef>
                  <a:spcPct val="0"/>
                </a:spcBef>
                <a:spcAft>
                  <a:spcPct val="0"/>
                </a:spcAft>
                <a:buClr>
                  <a:srgbClr val="000000"/>
                </a:buClr>
                <a:buSzPct val="100000"/>
                <a:buFont typeface="Times New Roman" pitchFamily="16" charset="0"/>
                <a:buNone/>
                <a:tabLst/>
              </a:pPr>
              <a:endParaRPr kumimoji="0" lang="ja-JP" altLang="en-US" sz="1800" b="0" i="0" u="none" strike="noStrike" cap="none" normalizeH="0" baseline="0" dirty="0" smtClean="0">
                <a:ln>
                  <a:noFill/>
                </a:ln>
                <a:solidFill>
                  <a:schemeClr val="bg1"/>
                </a:solidFill>
                <a:effectLst/>
                <a:latin typeface="Calibri" charset="0"/>
                <a:ea typeface="ＭＳ Ｐゴシック" charset="-128"/>
              </a:endParaRPr>
            </a:p>
          </p:txBody>
        </p:sp>
      </p:grpSp>
      <p:cxnSp>
        <p:nvCxnSpPr>
          <p:cNvPr id="19" name="直線コネクタ 18"/>
          <p:cNvCxnSpPr/>
          <p:nvPr/>
        </p:nvCxnSpPr>
        <p:spPr bwMode="auto">
          <a:xfrm>
            <a:off x="5194672" y="2034155"/>
            <a:ext cx="2232248" cy="0"/>
          </a:xfrm>
          <a:prstGeom prst="line">
            <a:avLst/>
          </a:prstGeom>
          <a:solidFill>
            <a:srgbClr val="00B8FF"/>
          </a:solidFill>
          <a:ln w="28575" cap="flat" cmpd="sng" algn="ctr">
            <a:solidFill>
              <a:srgbClr val="FF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8"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997B6F-0B69-45CA-AB47-1A5C65D87BFE}" type="slidenum">
              <a:rPr lang="en-US" smtClean="0"/>
              <a:pPr/>
              <a:t>7</a:t>
            </a:fld>
            <a:endParaRPr lang="en-US" dirty="0"/>
          </a:p>
        </p:txBody>
      </p:sp>
      <p:sp>
        <p:nvSpPr>
          <p:cNvPr id="20" name="Text Box 2"/>
          <p:cNvSpPr txBox="1">
            <a:spLocks noChangeArrowheads="1"/>
          </p:cNvSpPr>
          <p:nvPr/>
        </p:nvSpPr>
        <p:spPr bwMode="auto">
          <a:xfrm>
            <a:off x="152400" y="152400"/>
            <a:ext cx="8259763"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cs typeface="ＭＳ Ｐゴシック" charset="0"/>
              </a:defRPr>
            </a:lvl1pPr>
            <a:lvl2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2pPr>
            <a:lvl3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3pPr>
            <a:lvl4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4pPr>
            <a:lvl5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5pPr>
            <a:lvl6pPr marL="25146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6pPr>
            <a:lvl7pPr marL="29718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7pPr>
            <a:lvl8pPr marL="34290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8pPr>
            <a:lvl9pPr marL="38862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9pPr>
          </a:lstStyle>
          <a:p>
            <a:pPr eaLnBrk="1" hangingPunct="1">
              <a:lnSpc>
                <a:spcPct val="90000"/>
              </a:lnSpc>
              <a:buClrTx/>
              <a:buFontTx/>
              <a:buNone/>
            </a:pPr>
            <a:r>
              <a:rPr lang="en-US" altLang="ja-JP" sz="2600" b="1" dirty="0">
                <a:solidFill>
                  <a:srgbClr val="E60028"/>
                </a:solidFill>
                <a:latin typeface="Arial Narrow" charset="0"/>
              </a:rPr>
              <a:t>Y</a:t>
            </a:r>
            <a:r>
              <a:rPr lang="ja-JP" altLang="en-US" sz="2600" b="1" dirty="0">
                <a:solidFill>
                  <a:srgbClr val="E60028"/>
                </a:solidFill>
                <a:latin typeface="Arial Narrow" charset="0"/>
              </a:rPr>
              <a:t>軸に</a:t>
            </a:r>
            <a:r>
              <a:rPr lang="en-US" altLang="ja-JP" sz="2600" b="1" dirty="0">
                <a:solidFill>
                  <a:srgbClr val="E60028"/>
                </a:solidFill>
                <a:latin typeface="Arial Narrow" charset="0"/>
              </a:rPr>
              <a:t>CPI</a:t>
            </a:r>
            <a:r>
              <a:rPr lang="ja-JP" altLang="en-US" sz="2600" b="1" dirty="0">
                <a:solidFill>
                  <a:srgbClr val="E60028"/>
                </a:solidFill>
                <a:latin typeface="Arial Narrow" charset="0"/>
              </a:rPr>
              <a:t>除く食品、エネルギーを用いた場合との</a:t>
            </a:r>
            <a:r>
              <a:rPr lang="ja-JP" altLang="en-US" sz="2600" b="1" dirty="0" smtClean="0">
                <a:solidFill>
                  <a:srgbClr val="E60028"/>
                </a:solidFill>
                <a:latin typeface="Arial Narrow" charset="0"/>
              </a:rPr>
              <a:t>比較</a:t>
            </a:r>
            <a:endParaRPr lang="en-US" altLang="ja-JP" sz="2600" b="1" dirty="0" smtClean="0">
              <a:solidFill>
                <a:srgbClr val="E60028"/>
              </a:solidFill>
              <a:latin typeface="Arial Narrow" charset="0"/>
            </a:endParaRPr>
          </a:p>
          <a:p>
            <a:pPr eaLnBrk="1" hangingPunct="1">
              <a:lnSpc>
                <a:spcPct val="90000"/>
              </a:lnSpc>
              <a:buClrTx/>
              <a:buFontTx/>
              <a:buNone/>
            </a:pPr>
            <a:r>
              <a:rPr lang="ja-JP" altLang="en-US" sz="2600" b="1" dirty="0" smtClean="0">
                <a:solidFill>
                  <a:srgbClr val="E60028"/>
                </a:solidFill>
                <a:latin typeface="Arial Narrow" charset="0"/>
              </a:rPr>
              <a:t>（</a:t>
            </a:r>
            <a:r>
              <a:rPr lang="en-US" altLang="ja-JP" sz="2600" b="1" dirty="0" smtClean="0">
                <a:solidFill>
                  <a:srgbClr val="E60028"/>
                </a:solidFill>
                <a:latin typeface="Arial Narrow" charset="0"/>
              </a:rPr>
              <a:t>1982〜2002</a:t>
            </a:r>
            <a:r>
              <a:rPr lang="ja-JP" altLang="en-US" sz="2600" b="1" dirty="0" smtClean="0">
                <a:solidFill>
                  <a:srgbClr val="E60028"/>
                </a:solidFill>
                <a:latin typeface="Arial Narrow" charset="0"/>
              </a:rPr>
              <a:t>年）</a:t>
            </a:r>
            <a:endParaRPr lang="en-US" altLang="ja-JP" sz="2600" b="1" dirty="0" smtClean="0">
              <a:solidFill>
                <a:srgbClr val="E60028"/>
              </a:solidFill>
              <a:latin typeface="Arial Narrow" charset="0"/>
            </a:endParaRPr>
          </a:p>
          <a:p>
            <a:pPr eaLnBrk="1" hangingPunct="1">
              <a:lnSpc>
                <a:spcPct val="90000"/>
              </a:lnSpc>
              <a:buClrTx/>
              <a:buFontTx/>
              <a:buNone/>
            </a:pPr>
            <a:endParaRPr lang="en-US" altLang="ja-JP" sz="2600" b="1" dirty="0">
              <a:solidFill>
                <a:srgbClr val="E60028"/>
              </a:solidFill>
              <a:latin typeface="Arial Narrow" charset="0"/>
            </a:endParaRPr>
          </a:p>
        </p:txBody>
      </p:sp>
      <p:sp>
        <p:nvSpPr>
          <p:cNvPr id="21" name="Text Box 4"/>
          <p:cNvSpPr txBox="1">
            <a:spLocks noChangeArrowheads="1"/>
          </p:cNvSpPr>
          <p:nvPr/>
        </p:nvSpPr>
        <p:spPr bwMode="auto">
          <a:xfrm>
            <a:off x="152400" y="914400"/>
            <a:ext cx="8763000" cy="533400"/>
          </a:xfrm>
          <a:prstGeom prst="rect">
            <a:avLst/>
          </a:prstGeom>
          <a:solidFill>
            <a:schemeClr val="accent2">
              <a:lumMod val="20000"/>
              <a:lumOff val="80000"/>
            </a:schemeClr>
          </a:solidFill>
          <a:ln>
            <a:solidFill>
              <a:srgbClr val="595959"/>
            </a:solidFill>
          </a:ln>
          <a:extLst/>
        </p:spPr>
        <p:txBody>
          <a:bodyPr lIns="90000" tIns="46800" rIns="90000" bIns="46800"/>
          <a:lstStyle>
            <a:lvl1pPr marL="177800" indent="-177800"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1pPr>
            <a:lvl2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2pPr>
            <a:lvl3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3pPr>
            <a:lvl4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4pPr>
            <a:lvl5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9pPr>
          </a:lstStyle>
          <a:p>
            <a:pPr eaLnBrk="1" hangingPunct="1">
              <a:lnSpc>
                <a:spcPct val="110000"/>
              </a:lnSpc>
            </a:pPr>
            <a:r>
              <a:rPr lang="ja-JP" altLang="en-US" sz="1400" dirty="0" smtClean="0">
                <a:solidFill>
                  <a:srgbClr val="000000"/>
                </a:solidFill>
                <a:latin typeface="+mj-ea"/>
              </a:rPr>
              <a:t>国内需要デフレーターの方が、</a:t>
            </a:r>
            <a:r>
              <a:rPr lang="en-US" altLang="ja-JP" sz="1400" dirty="0" smtClean="0">
                <a:solidFill>
                  <a:srgbClr val="000000"/>
                </a:solidFill>
                <a:latin typeface="+mj-ea"/>
              </a:rPr>
              <a:t>CPI</a:t>
            </a:r>
            <a:r>
              <a:rPr lang="ja-JP" altLang="en-US" sz="1400" dirty="0" smtClean="0">
                <a:solidFill>
                  <a:srgbClr val="000000"/>
                </a:solidFill>
                <a:latin typeface="+mj-ea"/>
              </a:rPr>
              <a:t>除く食品、エネルギーと比較して、経済全体の物価変動の方向性を反映</a:t>
            </a:r>
            <a:endParaRPr lang="en-US" altLang="ja-JP" sz="1400" dirty="0">
              <a:solidFill>
                <a:srgbClr val="000000"/>
              </a:solidFill>
              <a:latin typeface="+mj-ea"/>
            </a:endParaRPr>
          </a:p>
          <a:p>
            <a:pPr marL="358775" lvl="1" indent="-179388" eaLnBrk="1" hangingPunct="1">
              <a:lnSpc>
                <a:spcPct val="110000"/>
              </a:lnSpc>
              <a:buFont typeface="Arial"/>
              <a:buChar char="•"/>
            </a:pPr>
            <a:r>
              <a:rPr lang="en-US" altLang="ja-JP" sz="1400" dirty="0" smtClean="0">
                <a:solidFill>
                  <a:srgbClr val="000000"/>
                </a:solidFill>
                <a:latin typeface="+mj-ea"/>
                <a:ea typeface="+mj-ea"/>
              </a:rPr>
              <a:t>CPI</a:t>
            </a:r>
            <a:r>
              <a:rPr lang="ja-JP" altLang="en-US" sz="1400" dirty="0" smtClean="0">
                <a:solidFill>
                  <a:srgbClr val="000000"/>
                </a:solidFill>
                <a:latin typeface="+mj-ea"/>
                <a:ea typeface="+mj-ea"/>
              </a:rPr>
              <a:t>は</a:t>
            </a:r>
            <a:r>
              <a:rPr lang="en-US" altLang="ja-JP" sz="1400" dirty="0" smtClean="0">
                <a:solidFill>
                  <a:srgbClr val="000000"/>
                </a:solidFill>
                <a:latin typeface="+mj-ea"/>
                <a:ea typeface="+mj-ea"/>
              </a:rPr>
              <a:t>1999</a:t>
            </a:r>
            <a:r>
              <a:rPr lang="ja-JP" altLang="en-US" sz="1400" dirty="0" smtClean="0">
                <a:solidFill>
                  <a:srgbClr val="000000"/>
                </a:solidFill>
                <a:latin typeface="+mj-ea"/>
                <a:ea typeface="+mj-ea"/>
              </a:rPr>
              <a:t>年までデフレとならなかった一方、デフレーターは</a:t>
            </a:r>
            <a:r>
              <a:rPr lang="en-US" altLang="ja-JP" sz="1400" dirty="0" smtClean="0">
                <a:solidFill>
                  <a:srgbClr val="000000"/>
                </a:solidFill>
                <a:latin typeface="+mj-ea"/>
                <a:ea typeface="+mj-ea"/>
              </a:rPr>
              <a:t>90</a:t>
            </a:r>
            <a:r>
              <a:rPr lang="ja-JP" altLang="en-US" sz="1400" dirty="0" smtClean="0">
                <a:solidFill>
                  <a:srgbClr val="000000"/>
                </a:solidFill>
                <a:latin typeface="+mj-ea"/>
                <a:ea typeface="+mj-ea"/>
              </a:rPr>
              <a:t>年代後半からデフレのサインを示している</a:t>
            </a:r>
            <a:endParaRPr lang="en-US" altLang="ja-JP" sz="1400" dirty="0" smtClean="0">
              <a:solidFill>
                <a:srgbClr val="000000"/>
              </a:solidFill>
              <a:latin typeface="+mj-ea"/>
              <a:ea typeface="+mj-ea"/>
            </a:endParaRPr>
          </a:p>
        </p:txBody>
      </p:sp>
      <p:pic>
        <p:nvPicPr>
          <p:cNvPr id="3" name="図 2" descr="riskmap6.png"/>
          <p:cNvPicPr>
            <a:picLocks noChangeAspect="1"/>
          </p:cNvPicPr>
          <p:nvPr/>
        </p:nvPicPr>
        <p:blipFill>
          <a:blip>
            <a:extLst>
              <a:ext uri="{28A0092B-C50C-407E-A947-70E740481C1C}">
                <a14:useLocalDpi xmlns:a14="http://schemas.microsoft.com/office/drawing/2010/main" val="0"/>
              </a:ext>
            </a:extLst>
          </a:blip>
          <a:stretch>
            <a:fillRect/>
          </a:stretch>
        </p:blipFill>
        <p:spPr>
          <a:xfrm>
            <a:off x="381000" y="2459980"/>
            <a:ext cx="4016996" cy="3590305"/>
          </a:xfrm>
          <a:prstGeom prst="rect">
            <a:avLst/>
          </a:prstGeom>
        </p:spPr>
      </p:pic>
      <p:pic>
        <p:nvPicPr>
          <p:cNvPr id="4" name="図 3" descr="riskmap7.png"/>
          <p:cNvPicPr>
            <a:picLocks noChangeAspect="1"/>
          </p:cNvPicPr>
          <p:nvPr/>
        </p:nvPicPr>
        <p:blipFill>
          <a:blip>
            <a:extLst>
              <a:ext uri="{28A0092B-C50C-407E-A947-70E740481C1C}">
                <a14:useLocalDpi xmlns:a14="http://schemas.microsoft.com/office/drawing/2010/main" val="0"/>
              </a:ext>
            </a:extLst>
          </a:blip>
          <a:stretch>
            <a:fillRect/>
          </a:stretch>
        </p:blipFill>
        <p:spPr>
          <a:xfrm>
            <a:off x="4724400" y="2459980"/>
            <a:ext cx="4016996" cy="3590305"/>
          </a:xfrm>
          <a:prstGeom prst="rect">
            <a:avLst/>
          </a:prstGeom>
        </p:spPr>
      </p:pic>
    </p:spTree>
    <p:extLst>
      <p:ext uri="{BB962C8B-B14F-4D97-AF65-F5344CB8AC3E}">
        <p14:creationId xmlns:p14="http://schemas.microsoft.com/office/powerpoint/2010/main" val="1435177485"/>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Text Box 4"/>
          <p:cNvSpPr txBox="1">
            <a:spLocks noChangeArrowheads="1"/>
          </p:cNvSpPr>
          <p:nvPr/>
        </p:nvSpPr>
        <p:spPr bwMode="auto">
          <a:xfrm>
            <a:off x="5724128" y="6021288"/>
            <a:ext cx="3168650" cy="4638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cs typeface="ＭＳ Ｐゴシック" charset="0"/>
              </a:defRPr>
            </a:lvl1pPr>
            <a:lvl2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2pPr>
            <a:lvl3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3pPr>
            <a:lvl4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4pPr>
            <a:lvl5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5pPr>
            <a:lvl6pPr marL="25146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6pPr>
            <a:lvl7pPr marL="29718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7pPr>
            <a:lvl8pPr marL="34290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8pPr>
            <a:lvl9pPr marL="38862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9pPr>
          </a:lstStyle>
          <a:p>
            <a:pPr eaLnBrk="1" hangingPunct="1">
              <a:lnSpc>
                <a:spcPct val="90000"/>
              </a:lnSpc>
              <a:buClrTx/>
              <a:buFontTx/>
              <a:buNone/>
            </a:pPr>
            <a:r>
              <a:rPr lang="ja-JP" altLang="en-US" sz="1200" dirty="0" smtClean="0">
                <a:solidFill>
                  <a:srgbClr val="000000"/>
                </a:solidFill>
                <a:latin typeface="Arial" charset="0"/>
              </a:rPr>
              <a:t>出所</a:t>
            </a:r>
            <a:r>
              <a:rPr lang="en-US" altLang="ja-JP" sz="1200" dirty="0" smtClean="0">
                <a:solidFill>
                  <a:srgbClr val="000000"/>
                </a:solidFill>
                <a:latin typeface="Arial" charset="0"/>
              </a:rPr>
              <a:t>: </a:t>
            </a:r>
            <a:r>
              <a:rPr lang="ja-JP" altLang="en-US" sz="1200" dirty="0" smtClean="0">
                <a:solidFill>
                  <a:srgbClr val="000000"/>
                </a:solidFill>
                <a:latin typeface="Arial" charset="0"/>
              </a:rPr>
              <a:t>内閣府、総務省、</a:t>
            </a:r>
            <a:r>
              <a:rPr lang="en-US" altLang="ja-JP" sz="1200" dirty="0" smtClean="0">
                <a:solidFill>
                  <a:srgbClr val="000000"/>
                </a:solidFill>
                <a:latin typeface="Arial" charset="0"/>
              </a:rPr>
              <a:t>OECD</a:t>
            </a:r>
            <a:r>
              <a:rPr lang="ja-JP" altLang="en-US" sz="1200" dirty="0" smtClean="0">
                <a:solidFill>
                  <a:srgbClr val="000000"/>
                </a:solidFill>
                <a:latin typeface="Arial" charset="0"/>
              </a:rPr>
              <a:t>、</a:t>
            </a:r>
            <a:r>
              <a:rPr lang="en-US" altLang="ja-JP" sz="1200" dirty="0" smtClean="0">
                <a:solidFill>
                  <a:srgbClr val="000000"/>
                </a:solidFill>
                <a:latin typeface="Arial" charset="0"/>
              </a:rPr>
              <a:t>JMA</a:t>
            </a:r>
            <a:endParaRPr lang="en-US" altLang="ja-JP" sz="1200" dirty="0">
              <a:solidFill>
                <a:srgbClr val="000000"/>
              </a:solidFill>
              <a:latin typeface="Arial" charset="0"/>
            </a:endParaRPr>
          </a:p>
        </p:txBody>
      </p:sp>
      <p:sp>
        <p:nvSpPr>
          <p:cNvPr id="12" name="Text Box 2"/>
          <p:cNvSpPr txBox="1">
            <a:spLocks noChangeArrowheads="1"/>
          </p:cNvSpPr>
          <p:nvPr/>
        </p:nvSpPr>
        <p:spPr bwMode="auto">
          <a:xfrm>
            <a:off x="332036" y="1524000"/>
            <a:ext cx="3960440" cy="5374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cs typeface="ＭＳ Ｐゴシック" charset="0"/>
              </a:defRPr>
            </a:lvl1pPr>
            <a:lvl2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2pPr>
            <a:lvl3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3pPr>
            <a:lvl4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4pPr>
            <a:lvl5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5pPr>
            <a:lvl6pPr marL="25146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6pPr>
            <a:lvl7pPr marL="29718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7pPr>
            <a:lvl8pPr marL="34290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8pPr>
            <a:lvl9pPr marL="38862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9pPr>
          </a:lstStyle>
          <a:p>
            <a:pPr eaLnBrk="1" hangingPunct="1">
              <a:lnSpc>
                <a:spcPct val="90000"/>
              </a:lnSpc>
              <a:buClrTx/>
              <a:buFontTx/>
              <a:buNone/>
            </a:pPr>
            <a:r>
              <a:rPr lang="en-US" altLang="ja-JP" sz="1600" dirty="0" smtClean="0">
                <a:solidFill>
                  <a:schemeClr val="tx1"/>
                </a:solidFill>
                <a:latin typeface="Arial Narrow" charset="0"/>
              </a:rPr>
              <a:t>X</a:t>
            </a:r>
            <a:r>
              <a:rPr lang="ja-JP" altLang="en-US" sz="1600" dirty="0" smtClean="0">
                <a:solidFill>
                  <a:schemeClr val="tx1"/>
                </a:solidFill>
                <a:latin typeface="Arial Narrow" charset="0"/>
              </a:rPr>
              <a:t>軸：</a:t>
            </a:r>
            <a:r>
              <a:rPr lang="en-US" altLang="ja-JP" sz="1600" dirty="0">
                <a:solidFill>
                  <a:schemeClr val="tx1"/>
                </a:solidFill>
                <a:latin typeface="Arial Narrow" charset="0"/>
              </a:rPr>
              <a:t> </a:t>
            </a:r>
            <a:r>
              <a:rPr lang="en-US" altLang="ja-JP" sz="1600" dirty="0" smtClean="0">
                <a:solidFill>
                  <a:schemeClr val="tx1"/>
                </a:solidFill>
                <a:latin typeface="Arial Narrow" charset="0"/>
              </a:rPr>
              <a:t>GDP</a:t>
            </a:r>
            <a:r>
              <a:rPr lang="ja-JP" altLang="en-US" sz="1600" dirty="0" smtClean="0">
                <a:solidFill>
                  <a:schemeClr val="tx1"/>
                </a:solidFill>
                <a:latin typeface="Arial Narrow" charset="0"/>
              </a:rPr>
              <a:t>ギャップ＋潜在成長率</a:t>
            </a:r>
            <a:endParaRPr lang="en-US" altLang="ja-JP" sz="1600" dirty="0" smtClean="0">
              <a:solidFill>
                <a:schemeClr val="tx1"/>
              </a:solidFill>
              <a:latin typeface="Arial Narrow" charset="0"/>
            </a:endParaRPr>
          </a:p>
          <a:p>
            <a:pPr eaLnBrk="1" hangingPunct="1">
              <a:lnSpc>
                <a:spcPct val="90000"/>
              </a:lnSpc>
              <a:buClrTx/>
            </a:pPr>
            <a:r>
              <a:rPr lang="en-US" altLang="ja-JP" sz="1600" dirty="0" smtClean="0">
                <a:solidFill>
                  <a:schemeClr val="tx1"/>
                </a:solidFill>
                <a:latin typeface="Arial Narrow" charset="0"/>
              </a:rPr>
              <a:t>Y</a:t>
            </a:r>
            <a:r>
              <a:rPr lang="ja-JP" altLang="en-US" sz="1600" dirty="0" smtClean="0">
                <a:solidFill>
                  <a:schemeClr val="tx1"/>
                </a:solidFill>
                <a:latin typeface="Arial Narrow" charset="0"/>
              </a:rPr>
              <a:t>軸：</a:t>
            </a:r>
            <a:r>
              <a:rPr lang="en-US" altLang="ja-JP" sz="1600" dirty="0" smtClean="0">
                <a:solidFill>
                  <a:schemeClr val="tx1"/>
                </a:solidFill>
                <a:latin typeface="Arial Narrow" charset="0"/>
              </a:rPr>
              <a:t> </a:t>
            </a:r>
            <a:r>
              <a:rPr lang="ja-JP" altLang="en-US" sz="1600" dirty="0" smtClean="0">
                <a:solidFill>
                  <a:schemeClr val="tx1"/>
                </a:solidFill>
                <a:latin typeface="Arial Narrow" charset="0"/>
              </a:rPr>
              <a:t>国内需要デフレーター</a:t>
            </a:r>
            <a:endParaRPr lang="en-US" altLang="ja-JP" sz="1600" dirty="0">
              <a:solidFill>
                <a:schemeClr val="tx1"/>
              </a:solidFill>
              <a:latin typeface="Arial Narrow" charset="0"/>
            </a:endParaRPr>
          </a:p>
        </p:txBody>
      </p:sp>
      <p:grpSp>
        <p:nvGrpSpPr>
          <p:cNvPr id="10" name="図形グループ 9"/>
          <p:cNvGrpSpPr/>
          <p:nvPr/>
        </p:nvGrpSpPr>
        <p:grpSpPr>
          <a:xfrm>
            <a:off x="1403648" y="2108076"/>
            <a:ext cx="2016224" cy="307777"/>
            <a:chOff x="1475656" y="1052736"/>
            <a:chExt cx="2016224" cy="307777"/>
          </a:xfrm>
        </p:grpSpPr>
        <p:sp>
          <p:nvSpPr>
            <p:cNvPr id="11" name="テキスト ボックス 10"/>
            <p:cNvSpPr txBox="1"/>
            <p:nvPr/>
          </p:nvSpPr>
          <p:spPr>
            <a:xfrm>
              <a:off x="2843808" y="1052736"/>
              <a:ext cx="648072" cy="307777"/>
            </a:xfrm>
            <a:prstGeom prst="rect">
              <a:avLst/>
            </a:prstGeom>
            <a:solidFill>
              <a:srgbClr val="FFA9A9"/>
            </a:solidFill>
            <a:ln>
              <a:solidFill>
                <a:srgbClr val="FF0000"/>
              </a:solidFill>
            </a:ln>
          </p:spPr>
          <p:txBody>
            <a:bodyPr wrap="none" lIns="36000" rIns="36000" rtlCol="0" anchor="ctr" anchorCtr="0">
              <a:noAutofit/>
            </a:bodyPr>
            <a:lstStyle/>
            <a:p>
              <a:pPr algn="ctr"/>
              <a:r>
                <a:rPr kumimoji="1" lang="en-US" altLang="ja-JP" sz="1400" dirty="0" smtClean="0">
                  <a:solidFill>
                    <a:srgbClr val="000000"/>
                  </a:solidFill>
                </a:rPr>
                <a:t>2012</a:t>
              </a:r>
              <a:r>
                <a:rPr kumimoji="1" lang="ja-JP" altLang="en-US" sz="1400" dirty="0" smtClean="0">
                  <a:solidFill>
                    <a:srgbClr val="000000"/>
                  </a:solidFill>
                </a:rPr>
                <a:t>年</a:t>
              </a:r>
              <a:r>
                <a:rPr kumimoji="1" lang="en-US" altLang="ja-JP" sz="1400" dirty="0" smtClean="0">
                  <a:solidFill>
                    <a:srgbClr val="000000"/>
                  </a:solidFill>
                </a:rPr>
                <a:t> </a:t>
              </a:r>
            </a:p>
          </p:txBody>
        </p:sp>
        <p:sp>
          <p:nvSpPr>
            <p:cNvPr id="13" name="テキスト ボックス 12"/>
            <p:cNvSpPr txBox="1"/>
            <p:nvPr/>
          </p:nvSpPr>
          <p:spPr>
            <a:xfrm>
              <a:off x="1475656" y="1052736"/>
              <a:ext cx="648072" cy="307777"/>
            </a:xfrm>
            <a:prstGeom prst="rect">
              <a:avLst/>
            </a:prstGeom>
            <a:solidFill>
              <a:srgbClr val="DCE6F2"/>
            </a:solidFill>
            <a:ln>
              <a:solidFill>
                <a:srgbClr val="262699"/>
              </a:solidFill>
            </a:ln>
          </p:spPr>
          <p:txBody>
            <a:bodyPr wrap="none" lIns="36000" rIns="36000" rtlCol="0" anchor="ctr" anchorCtr="0">
              <a:noAutofit/>
            </a:bodyPr>
            <a:lstStyle/>
            <a:p>
              <a:pPr algn="ctr"/>
              <a:r>
                <a:rPr kumimoji="1" lang="en-US" altLang="ja-JP" sz="1400" dirty="0" smtClean="0">
                  <a:solidFill>
                    <a:srgbClr val="000000"/>
                  </a:solidFill>
                </a:rPr>
                <a:t>2002</a:t>
              </a:r>
              <a:r>
                <a:rPr kumimoji="1" lang="ja-JP" altLang="en-US" sz="1400" dirty="0" smtClean="0">
                  <a:solidFill>
                    <a:srgbClr val="000000"/>
                  </a:solidFill>
                </a:rPr>
                <a:t>年</a:t>
              </a:r>
              <a:r>
                <a:rPr kumimoji="1" lang="en-US" altLang="ja-JP" sz="1400" dirty="0" smtClean="0">
                  <a:solidFill>
                    <a:srgbClr val="000000"/>
                  </a:solidFill>
                </a:rPr>
                <a:t> </a:t>
              </a:r>
            </a:p>
          </p:txBody>
        </p:sp>
        <p:sp>
          <p:nvSpPr>
            <p:cNvPr id="14" name="右矢印 13"/>
            <p:cNvSpPr/>
            <p:nvPr/>
          </p:nvSpPr>
          <p:spPr bwMode="auto">
            <a:xfrm>
              <a:off x="2314352" y="1086644"/>
              <a:ext cx="360040" cy="216024"/>
            </a:xfrm>
            <a:prstGeom prst="rightArrow">
              <a:avLst/>
            </a:prstGeom>
            <a:solidFill>
              <a:schemeClr val="bg2">
                <a:lumMod val="20000"/>
                <a:lumOff val="80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457200" rtl="0" eaLnBrk="1" fontAlgn="base" latinLnBrk="0" hangingPunct="1">
                <a:lnSpc>
                  <a:spcPct val="100000"/>
                </a:lnSpc>
                <a:spcBef>
                  <a:spcPct val="0"/>
                </a:spcBef>
                <a:spcAft>
                  <a:spcPct val="0"/>
                </a:spcAft>
                <a:buClr>
                  <a:srgbClr val="000000"/>
                </a:buClr>
                <a:buSzPct val="100000"/>
                <a:buFont typeface="Times New Roman" pitchFamily="16" charset="0"/>
                <a:buNone/>
                <a:tabLst/>
              </a:pPr>
              <a:endParaRPr kumimoji="0" lang="ja-JP" altLang="en-US" sz="1800" b="0" i="0" u="none" strike="noStrike" cap="none" normalizeH="0" baseline="0" dirty="0" smtClean="0">
                <a:ln>
                  <a:noFill/>
                </a:ln>
                <a:solidFill>
                  <a:schemeClr val="bg1"/>
                </a:solidFill>
                <a:effectLst/>
                <a:latin typeface="Calibri" charset="0"/>
                <a:ea typeface="ＭＳ Ｐゴシック" charset="-128"/>
              </a:endParaRPr>
            </a:p>
          </p:txBody>
        </p:sp>
      </p:grpSp>
      <p:sp>
        <p:nvSpPr>
          <p:cNvPr id="26" name="Text Box 2"/>
          <p:cNvSpPr txBox="1">
            <a:spLocks noChangeArrowheads="1"/>
          </p:cNvSpPr>
          <p:nvPr/>
        </p:nvSpPr>
        <p:spPr bwMode="auto">
          <a:xfrm>
            <a:off x="4644008" y="1524000"/>
            <a:ext cx="3960440" cy="5374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cs typeface="ＭＳ Ｐゴシック" charset="0"/>
              </a:defRPr>
            </a:lvl1pPr>
            <a:lvl2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2pPr>
            <a:lvl3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3pPr>
            <a:lvl4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4pPr>
            <a:lvl5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5pPr>
            <a:lvl6pPr marL="25146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6pPr>
            <a:lvl7pPr marL="29718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7pPr>
            <a:lvl8pPr marL="34290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8pPr>
            <a:lvl9pPr marL="38862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9pPr>
          </a:lstStyle>
          <a:p>
            <a:pPr eaLnBrk="1" hangingPunct="1">
              <a:lnSpc>
                <a:spcPct val="90000"/>
              </a:lnSpc>
              <a:buClrTx/>
            </a:pPr>
            <a:r>
              <a:rPr lang="en-US" altLang="ja-JP" sz="1600" dirty="0" smtClean="0">
                <a:solidFill>
                  <a:schemeClr val="tx1"/>
                </a:solidFill>
                <a:latin typeface="Arial Narrow" charset="0"/>
              </a:rPr>
              <a:t>X</a:t>
            </a:r>
            <a:r>
              <a:rPr lang="ja-JP" altLang="en-US" sz="1600" dirty="0" smtClean="0">
                <a:solidFill>
                  <a:schemeClr val="tx1"/>
                </a:solidFill>
                <a:latin typeface="Arial Narrow" charset="0"/>
              </a:rPr>
              <a:t>軸：</a:t>
            </a:r>
            <a:r>
              <a:rPr lang="en-US" altLang="ja-JP" sz="1600" dirty="0">
                <a:solidFill>
                  <a:schemeClr val="tx1"/>
                </a:solidFill>
                <a:latin typeface="Arial Narrow" charset="0"/>
              </a:rPr>
              <a:t> </a:t>
            </a:r>
            <a:r>
              <a:rPr lang="en-US" altLang="ja-JP" sz="1600" dirty="0" smtClean="0">
                <a:solidFill>
                  <a:schemeClr val="tx1"/>
                </a:solidFill>
                <a:latin typeface="Arial Narrow" charset="0"/>
              </a:rPr>
              <a:t>GDP</a:t>
            </a:r>
            <a:r>
              <a:rPr lang="ja-JP" altLang="en-US" sz="1600" dirty="0">
                <a:solidFill>
                  <a:schemeClr val="tx1"/>
                </a:solidFill>
                <a:latin typeface="Arial Narrow" charset="0"/>
              </a:rPr>
              <a:t>ギャップ＋潜在</a:t>
            </a:r>
            <a:r>
              <a:rPr lang="ja-JP" altLang="en-US" sz="1600" dirty="0" smtClean="0">
                <a:solidFill>
                  <a:schemeClr val="tx1"/>
                </a:solidFill>
                <a:latin typeface="Arial Narrow" charset="0"/>
              </a:rPr>
              <a:t>成長率</a:t>
            </a:r>
            <a:endParaRPr lang="en-US" altLang="ja-JP" sz="1600" dirty="0" smtClean="0">
              <a:solidFill>
                <a:schemeClr val="tx1"/>
              </a:solidFill>
              <a:latin typeface="Arial Narrow" charset="0"/>
            </a:endParaRPr>
          </a:p>
          <a:p>
            <a:pPr eaLnBrk="1" hangingPunct="1">
              <a:lnSpc>
                <a:spcPct val="90000"/>
              </a:lnSpc>
              <a:buClrTx/>
              <a:buFontTx/>
              <a:buNone/>
            </a:pPr>
            <a:r>
              <a:rPr lang="en-US" altLang="ja-JP" sz="1600" dirty="0" smtClean="0">
                <a:solidFill>
                  <a:schemeClr val="tx1"/>
                </a:solidFill>
                <a:latin typeface="Arial Narrow" charset="0"/>
              </a:rPr>
              <a:t>Y</a:t>
            </a:r>
            <a:r>
              <a:rPr lang="ja-JP" altLang="en-US" sz="1600" dirty="0" smtClean="0">
                <a:solidFill>
                  <a:schemeClr val="tx1"/>
                </a:solidFill>
                <a:latin typeface="Arial Narrow" charset="0"/>
              </a:rPr>
              <a:t>軸：</a:t>
            </a:r>
            <a:r>
              <a:rPr lang="en-US" altLang="ja-JP" sz="1600" dirty="0" smtClean="0">
                <a:solidFill>
                  <a:schemeClr val="tx1"/>
                </a:solidFill>
                <a:latin typeface="Arial Narrow" charset="0"/>
              </a:rPr>
              <a:t> </a:t>
            </a:r>
            <a:r>
              <a:rPr lang="en-US" altLang="ja-JP" sz="1600" dirty="0">
                <a:solidFill>
                  <a:schemeClr val="tx1"/>
                </a:solidFill>
                <a:latin typeface="Arial Narrow" charset="0"/>
              </a:rPr>
              <a:t>CPI</a:t>
            </a:r>
            <a:r>
              <a:rPr lang="ja-JP" altLang="en-US" sz="1600" dirty="0">
                <a:solidFill>
                  <a:schemeClr val="tx1"/>
                </a:solidFill>
                <a:latin typeface="Arial Narrow" charset="0"/>
              </a:rPr>
              <a:t>除く食品、エネルギー</a:t>
            </a:r>
            <a:endParaRPr lang="en-US" altLang="ja-JP" sz="1600" dirty="0">
              <a:solidFill>
                <a:schemeClr val="tx1"/>
              </a:solidFill>
              <a:latin typeface="Arial Narrow" charset="0"/>
            </a:endParaRPr>
          </a:p>
        </p:txBody>
      </p:sp>
      <p:grpSp>
        <p:nvGrpSpPr>
          <p:cNvPr id="27" name="図形グループ 26"/>
          <p:cNvGrpSpPr/>
          <p:nvPr/>
        </p:nvGrpSpPr>
        <p:grpSpPr>
          <a:xfrm>
            <a:off x="5340648" y="2108076"/>
            <a:ext cx="2016224" cy="307777"/>
            <a:chOff x="1475656" y="1052736"/>
            <a:chExt cx="2016224" cy="307777"/>
          </a:xfrm>
        </p:grpSpPr>
        <p:sp>
          <p:nvSpPr>
            <p:cNvPr id="28" name="テキスト ボックス 27"/>
            <p:cNvSpPr txBox="1"/>
            <p:nvPr/>
          </p:nvSpPr>
          <p:spPr>
            <a:xfrm>
              <a:off x="2843808" y="1052736"/>
              <a:ext cx="648072" cy="307777"/>
            </a:xfrm>
            <a:prstGeom prst="rect">
              <a:avLst/>
            </a:prstGeom>
            <a:solidFill>
              <a:srgbClr val="FFA9A9"/>
            </a:solidFill>
            <a:ln>
              <a:solidFill>
                <a:srgbClr val="FF0000"/>
              </a:solidFill>
            </a:ln>
          </p:spPr>
          <p:txBody>
            <a:bodyPr wrap="none" lIns="36000" rIns="36000" rtlCol="0" anchor="ctr" anchorCtr="0">
              <a:noAutofit/>
            </a:bodyPr>
            <a:lstStyle/>
            <a:p>
              <a:pPr algn="ctr"/>
              <a:r>
                <a:rPr kumimoji="1" lang="en-US" altLang="ja-JP" sz="1400" dirty="0" smtClean="0">
                  <a:solidFill>
                    <a:srgbClr val="000000"/>
                  </a:solidFill>
                </a:rPr>
                <a:t>2012</a:t>
              </a:r>
              <a:r>
                <a:rPr kumimoji="1" lang="ja-JP" altLang="en-US" sz="1400" dirty="0" smtClean="0">
                  <a:solidFill>
                    <a:srgbClr val="000000"/>
                  </a:solidFill>
                </a:rPr>
                <a:t>年</a:t>
              </a:r>
              <a:r>
                <a:rPr kumimoji="1" lang="en-US" altLang="ja-JP" sz="1400" dirty="0" smtClean="0">
                  <a:solidFill>
                    <a:srgbClr val="000000"/>
                  </a:solidFill>
                </a:rPr>
                <a:t> </a:t>
              </a:r>
            </a:p>
          </p:txBody>
        </p:sp>
        <p:sp>
          <p:nvSpPr>
            <p:cNvPr id="29" name="テキスト ボックス 28"/>
            <p:cNvSpPr txBox="1"/>
            <p:nvPr/>
          </p:nvSpPr>
          <p:spPr>
            <a:xfrm>
              <a:off x="1475656" y="1052736"/>
              <a:ext cx="648072" cy="307777"/>
            </a:xfrm>
            <a:prstGeom prst="rect">
              <a:avLst/>
            </a:prstGeom>
            <a:solidFill>
              <a:srgbClr val="DCE6F2"/>
            </a:solidFill>
            <a:ln>
              <a:solidFill>
                <a:srgbClr val="262699"/>
              </a:solidFill>
            </a:ln>
          </p:spPr>
          <p:txBody>
            <a:bodyPr wrap="none" lIns="36000" rIns="36000" rtlCol="0" anchor="ctr" anchorCtr="0">
              <a:noAutofit/>
            </a:bodyPr>
            <a:lstStyle/>
            <a:p>
              <a:pPr algn="ctr"/>
              <a:r>
                <a:rPr kumimoji="1" lang="en-US" altLang="ja-JP" sz="1400" dirty="0" smtClean="0">
                  <a:solidFill>
                    <a:srgbClr val="000000"/>
                  </a:solidFill>
                </a:rPr>
                <a:t>2002</a:t>
              </a:r>
              <a:r>
                <a:rPr kumimoji="1" lang="ja-JP" altLang="en-US" sz="1400" dirty="0" smtClean="0">
                  <a:solidFill>
                    <a:srgbClr val="000000"/>
                  </a:solidFill>
                </a:rPr>
                <a:t>年</a:t>
              </a:r>
              <a:r>
                <a:rPr kumimoji="1" lang="en-US" altLang="ja-JP" sz="1400" dirty="0" smtClean="0">
                  <a:solidFill>
                    <a:srgbClr val="000000"/>
                  </a:solidFill>
                </a:rPr>
                <a:t> </a:t>
              </a:r>
            </a:p>
          </p:txBody>
        </p:sp>
        <p:sp>
          <p:nvSpPr>
            <p:cNvPr id="30" name="右矢印 29"/>
            <p:cNvSpPr/>
            <p:nvPr/>
          </p:nvSpPr>
          <p:spPr bwMode="auto">
            <a:xfrm>
              <a:off x="2314352" y="1086644"/>
              <a:ext cx="360040" cy="216024"/>
            </a:xfrm>
            <a:prstGeom prst="rightArrow">
              <a:avLst/>
            </a:prstGeom>
            <a:solidFill>
              <a:schemeClr val="bg2">
                <a:lumMod val="20000"/>
                <a:lumOff val="80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457200" rtl="0" eaLnBrk="1" fontAlgn="base" latinLnBrk="0" hangingPunct="1">
                <a:lnSpc>
                  <a:spcPct val="100000"/>
                </a:lnSpc>
                <a:spcBef>
                  <a:spcPct val="0"/>
                </a:spcBef>
                <a:spcAft>
                  <a:spcPct val="0"/>
                </a:spcAft>
                <a:buClr>
                  <a:srgbClr val="000000"/>
                </a:buClr>
                <a:buSzPct val="100000"/>
                <a:buFont typeface="Times New Roman" pitchFamily="16" charset="0"/>
                <a:buNone/>
                <a:tabLst/>
              </a:pPr>
              <a:endParaRPr kumimoji="0" lang="ja-JP" altLang="en-US" sz="1800" b="0" i="0" u="none" strike="noStrike" cap="none" normalizeH="0" baseline="0" dirty="0" smtClean="0">
                <a:ln>
                  <a:noFill/>
                </a:ln>
                <a:solidFill>
                  <a:schemeClr val="bg1"/>
                </a:solidFill>
                <a:effectLst/>
                <a:latin typeface="Calibri" charset="0"/>
                <a:ea typeface="ＭＳ Ｐゴシック" charset="-128"/>
              </a:endParaRPr>
            </a:p>
          </p:txBody>
        </p:sp>
      </p:grpSp>
      <p:cxnSp>
        <p:nvCxnSpPr>
          <p:cNvPr id="19" name="直線コネクタ 18"/>
          <p:cNvCxnSpPr/>
          <p:nvPr/>
        </p:nvCxnSpPr>
        <p:spPr bwMode="auto">
          <a:xfrm>
            <a:off x="5194672" y="2027560"/>
            <a:ext cx="2232248" cy="0"/>
          </a:xfrm>
          <a:prstGeom prst="line">
            <a:avLst/>
          </a:prstGeom>
          <a:solidFill>
            <a:srgbClr val="00B8FF"/>
          </a:solidFill>
          <a:ln w="28575" cap="flat" cmpd="sng" algn="ctr">
            <a:solidFill>
              <a:srgbClr val="FF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8"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997B6F-0B69-45CA-AB47-1A5C65D87BFE}" type="slidenum">
              <a:rPr lang="en-US" smtClean="0"/>
              <a:pPr/>
              <a:t>8</a:t>
            </a:fld>
            <a:endParaRPr lang="en-US" dirty="0"/>
          </a:p>
        </p:txBody>
      </p:sp>
      <p:sp>
        <p:nvSpPr>
          <p:cNvPr id="20" name="Text Box 2"/>
          <p:cNvSpPr txBox="1">
            <a:spLocks noChangeArrowheads="1"/>
          </p:cNvSpPr>
          <p:nvPr/>
        </p:nvSpPr>
        <p:spPr bwMode="auto">
          <a:xfrm>
            <a:off x="152400" y="152400"/>
            <a:ext cx="8259763"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cs typeface="ＭＳ Ｐゴシック" charset="0"/>
              </a:defRPr>
            </a:lvl1pPr>
            <a:lvl2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2pPr>
            <a:lvl3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3pPr>
            <a:lvl4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4pPr>
            <a:lvl5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5pPr>
            <a:lvl6pPr marL="25146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6pPr>
            <a:lvl7pPr marL="29718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7pPr>
            <a:lvl8pPr marL="34290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8pPr>
            <a:lvl9pPr marL="38862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9pPr>
          </a:lstStyle>
          <a:p>
            <a:pPr eaLnBrk="1" hangingPunct="1">
              <a:lnSpc>
                <a:spcPct val="90000"/>
              </a:lnSpc>
              <a:buClrTx/>
              <a:buFontTx/>
              <a:buNone/>
            </a:pPr>
            <a:r>
              <a:rPr lang="en-US" altLang="ja-JP" sz="2600" b="1" dirty="0">
                <a:solidFill>
                  <a:srgbClr val="E60028"/>
                </a:solidFill>
                <a:latin typeface="Arial Narrow" charset="0"/>
              </a:rPr>
              <a:t>Y</a:t>
            </a:r>
            <a:r>
              <a:rPr lang="ja-JP" altLang="en-US" sz="2600" b="1" dirty="0">
                <a:solidFill>
                  <a:srgbClr val="E60028"/>
                </a:solidFill>
                <a:latin typeface="Arial Narrow" charset="0"/>
              </a:rPr>
              <a:t>軸に</a:t>
            </a:r>
            <a:r>
              <a:rPr lang="en-US" altLang="ja-JP" sz="2600" b="1" dirty="0">
                <a:solidFill>
                  <a:srgbClr val="E60028"/>
                </a:solidFill>
                <a:latin typeface="Arial Narrow" charset="0"/>
              </a:rPr>
              <a:t>CPI</a:t>
            </a:r>
            <a:r>
              <a:rPr lang="ja-JP" altLang="en-US" sz="2600" b="1" dirty="0">
                <a:solidFill>
                  <a:srgbClr val="E60028"/>
                </a:solidFill>
                <a:latin typeface="Arial Narrow" charset="0"/>
              </a:rPr>
              <a:t>除く食品、エネルギーを用いた場合との</a:t>
            </a:r>
            <a:r>
              <a:rPr lang="ja-JP" altLang="en-US" sz="2600" b="1" dirty="0" smtClean="0">
                <a:solidFill>
                  <a:srgbClr val="E60028"/>
                </a:solidFill>
                <a:latin typeface="Arial Narrow" charset="0"/>
              </a:rPr>
              <a:t>比較</a:t>
            </a:r>
            <a:endParaRPr lang="en-US" altLang="ja-JP" sz="2600" b="1" dirty="0" smtClean="0">
              <a:solidFill>
                <a:srgbClr val="E60028"/>
              </a:solidFill>
              <a:latin typeface="Arial Narrow" charset="0"/>
            </a:endParaRPr>
          </a:p>
          <a:p>
            <a:pPr eaLnBrk="1" hangingPunct="1">
              <a:lnSpc>
                <a:spcPct val="90000"/>
              </a:lnSpc>
              <a:buClrTx/>
              <a:buFontTx/>
              <a:buNone/>
            </a:pPr>
            <a:r>
              <a:rPr lang="ja-JP" altLang="en-US" sz="2600" b="1" dirty="0" smtClean="0">
                <a:solidFill>
                  <a:srgbClr val="E60028"/>
                </a:solidFill>
                <a:latin typeface="Arial Narrow" charset="0"/>
              </a:rPr>
              <a:t>（</a:t>
            </a:r>
            <a:r>
              <a:rPr lang="en-US" altLang="ja-JP" sz="2600" b="1" dirty="0" smtClean="0">
                <a:solidFill>
                  <a:srgbClr val="E60028"/>
                </a:solidFill>
                <a:latin typeface="Arial Narrow" charset="0"/>
              </a:rPr>
              <a:t>2002〜2012</a:t>
            </a:r>
            <a:r>
              <a:rPr lang="ja-JP" altLang="en-US" sz="2600" b="1" dirty="0" smtClean="0">
                <a:solidFill>
                  <a:srgbClr val="E60028"/>
                </a:solidFill>
                <a:latin typeface="Arial Narrow" charset="0"/>
              </a:rPr>
              <a:t>年）</a:t>
            </a:r>
            <a:endParaRPr lang="en-US" altLang="ja-JP" sz="2600" b="1" dirty="0" smtClean="0">
              <a:solidFill>
                <a:srgbClr val="E60028"/>
              </a:solidFill>
              <a:latin typeface="Arial Narrow" charset="0"/>
            </a:endParaRPr>
          </a:p>
          <a:p>
            <a:pPr eaLnBrk="1" hangingPunct="1">
              <a:lnSpc>
                <a:spcPct val="90000"/>
              </a:lnSpc>
              <a:buClrTx/>
              <a:buFontTx/>
              <a:buNone/>
            </a:pPr>
            <a:endParaRPr lang="en-US" altLang="ja-JP" sz="2600" b="1" dirty="0">
              <a:solidFill>
                <a:srgbClr val="E60028"/>
              </a:solidFill>
              <a:latin typeface="Arial Narrow" charset="0"/>
            </a:endParaRPr>
          </a:p>
        </p:txBody>
      </p:sp>
      <p:sp>
        <p:nvSpPr>
          <p:cNvPr id="21" name="Text Box 4"/>
          <p:cNvSpPr txBox="1">
            <a:spLocks noChangeArrowheads="1"/>
          </p:cNvSpPr>
          <p:nvPr/>
        </p:nvSpPr>
        <p:spPr bwMode="auto">
          <a:xfrm>
            <a:off x="152400" y="914400"/>
            <a:ext cx="8763000" cy="533400"/>
          </a:xfrm>
          <a:prstGeom prst="rect">
            <a:avLst/>
          </a:prstGeom>
          <a:solidFill>
            <a:schemeClr val="accent2">
              <a:lumMod val="20000"/>
              <a:lumOff val="80000"/>
            </a:schemeClr>
          </a:solidFill>
          <a:ln>
            <a:solidFill>
              <a:srgbClr val="595959"/>
            </a:solidFill>
          </a:ln>
          <a:extLst/>
        </p:spPr>
        <p:txBody>
          <a:bodyPr lIns="90000" tIns="46800" rIns="90000" bIns="46800"/>
          <a:lstStyle>
            <a:lvl1pPr marL="177800" indent="-177800"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1pPr>
            <a:lvl2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2pPr>
            <a:lvl3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3pPr>
            <a:lvl4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4pPr>
            <a:lvl5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9pPr>
          </a:lstStyle>
          <a:p>
            <a:pPr eaLnBrk="1" hangingPunct="1">
              <a:lnSpc>
                <a:spcPct val="110000"/>
              </a:lnSpc>
            </a:pPr>
            <a:r>
              <a:rPr lang="ja-JP" altLang="en-US" sz="1400" dirty="0" smtClean="0">
                <a:solidFill>
                  <a:srgbClr val="000000"/>
                </a:solidFill>
                <a:latin typeface="+mj-ea"/>
              </a:rPr>
              <a:t>国内需要デフレーターの方が、</a:t>
            </a:r>
            <a:r>
              <a:rPr lang="en-US" altLang="ja-JP" sz="1400" dirty="0" smtClean="0">
                <a:solidFill>
                  <a:srgbClr val="000000"/>
                </a:solidFill>
                <a:latin typeface="+mj-ea"/>
              </a:rPr>
              <a:t>CPI</a:t>
            </a:r>
            <a:r>
              <a:rPr lang="ja-JP" altLang="en-US" sz="1400" dirty="0" smtClean="0">
                <a:solidFill>
                  <a:srgbClr val="000000"/>
                </a:solidFill>
                <a:latin typeface="+mj-ea"/>
              </a:rPr>
              <a:t>除く食品、エネルギーと比較して、経済全体の物価変動の方向性を強く反映</a:t>
            </a:r>
            <a:endParaRPr lang="en-US" altLang="ja-JP" sz="1400" dirty="0">
              <a:solidFill>
                <a:srgbClr val="000000"/>
              </a:solidFill>
              <a:latin typeface="+mj-ea"/>
            </a:endParaRPr>
          </a:p>
          <a:p>
            <a:pPr marL="358775" lvl="1" indent="-179388" eaLnBrk="1" hangingPunct="1">
              <a:lnSpc>
                <a:spcPct val="110000"/>
              </a:lnSpc>
              <a:buFont typeface="Arial"/>
              <a:buChar char="•"/>
            </a:pPr>
            <a:r>
              <a:rPr lang="ja-JP" altLang="en-US" sz="1400" dirty="0" smtClean="0">
                <a:solidFill>
                  <a:srgbClr val="000000"/>
                </a:solidFill>
                <a:latin typeface="+mj-ea"/>
                <a:ea typeface="+mj-ea"/>
              </a:rPr>
              <a:t>エネルギー価格の影響や、リーマンショックによる投資を含む需要低下による物価下落を反映</a:t>
            </a:r>
            <a:endParaRPr lang="en-US" altLang="ja-JP" sz="1400" dirty="0" smtClean="0">
              <a:solidFill>
                <a:srgbClr val="000000"/>
              </a:solidFill>
              <a:latin typeface="+mj-ea"/>
              <a:ea typeface="+mj-ea"/>
            </a:endParaRPr>
          </a:p>
        </p:txBody>
      </p:sp>
      <p:pic>
        <p:nvPicPr>
          <p:cNvPr id="3" name="図 2" descr="riskmap8.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1000" y="2438400"/>
            <a:ext cx="3956040" cy="3541540"/>
          </a:xfrm>
          <a:prstGeom prst="rect">
            <a:avLst/>
          </a:prstGeom>
        </p:spPr>
      </p:pic>
      <p:pic>
        <p:nvPicPr>
          <p:cNvPr id="4" name="図 3" descr="riskmap9.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00600" y="2438400"/>
            <a:ext cx="3956040" cy="3541540"/>
          </a:xfrm>
          <a:prstGeom prst="rect">
            <a:avLst/>
          </a:prstGeom>
        </p:spPr>
      </p:pic>
    </p:spTree>
    <p:extLst>
      <p:ext uri="{BB962C8B-B14F-4D97-AF65-F5344CB8AC3E}">
        <p14:creationId xmlns:p14="http://schemas.microsoft.com/office/powerpoint/2010/main" val="1623297430"/>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Text Box 2"/>
          <p:cNvSpPr txBox="1">
            <a:spLocks noChangeArrowheads="1"/>
          </p:cNvSpPr>
          <p:nvPr/>
        </p:nvSpPr>
        <p:spPr bwMode="auto">
          <a:xfrm>
            <a:off x="152400" y="152400"/>
            <a:ext cx="7800975"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cs typeface="ＭＳ Ｐゴシック" charset="0"/>
              </a:defRPr>
            </a:lvl1pPr>
            <a:lvl2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2pPr>
            <a:lvl3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3pPr>
            <a:lvl4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4pPr>
            <a:lvl5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5pPr>
            <a:lvl6pPr marL="25146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6pPr>
            <a:lvl7pPr marL="29718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7pPr>
            <a:lvl8pPr marL="34290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8pPr>
            <a:lvl9pPr marL="38862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9pPr>
          </a:lstStyle>
          <a:p>
            <a:pPr eaLnBrk="1" hangingPunct="1">
              <a:lnSpc>
                <a:spcPct val="90000"/>
              </a:lnSpc>
              <a:buClrTx/>
              <a:buFontTx/>
              <a:buNone/>
            </a:pPr>
            <a:r>
              <a:rPr lang="ja-JP" altLang="en-US" sz="2600" b="1" dirty="0" smtClean="0">
                <a:solidFill>
                  <a:srgbClr val="E60028"/>
                </a:solidFill>
                <a:latin typeface="Arial Narrow" charset="0"/>
              </a:rPr>
              <a:t>リスクマップ使用指標：</a:t>
            </a:r>
            <a:r>
              <a:rPr lang="en-US" altLang="ja-JP" sz="2600" b="1" dirty="0" smtClean="0">
                <a:solidFill>
                  <a:srgbClr val="E60028"/>
                </a:solidFill>
                <a:latin typeface="Arial Narrow" charset="0"/>
              </a:rPr>
              <a:t> </a:t>
            </a:r>
            <a:r>
              <a:rPr lang="ja-JP" altLang="en-US" sz="2600" b="1" dirty="0" smtClean="0">
                <a:solidFill>
                  <a:srgbClr val="E60028"/>
                </a:solidFill>
                <a:latin typeface="Arial Narrow" charset="0"/>
              </a:rPr>
              <a:t>インフレファクターの補足説明</a:t>
            </a:r>
            <a:endParaRPr lang="en-US" altLang="ja-JP" sz="2600" b="1" dirty="0">
              <a:solidFill>
                <a:srgbClr val="E60028"/>
              </a:solidFill>
              <a:latin typeface="Arial Narrow" charset="0"/>
            </a:endParaRPr>
          </a:p>
        </p:txBody>
      </p:sp>
      <p:sp>
        <p:nvSpPr>
          <p:cNvPr id="7172" name="Text Box 4"/>
          <p:cNvSpPr txBox="1">
            <a:spLocks noChangeArrowheads="1"/>
          </p:cNvSpPr>
          <p:nvPr/>
        </p:nvSpPr>
        <p:spPr bwMode="auto">
          <a:xfrm>
            <a:off x="4572000" y="5661248"/>
            <a:ext cx="4392786" cy="4638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cs typeface="ＭＳ Ｐゴシック" charset="0"/>
              </a:defRPr>
            </a:lvl1pPr>
            <a:lvl2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2pPr>
            <a:lvl3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3pPr>
            <a:lvl4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4pPr>
            <a:lvl5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5pPr>
            <a:lvl6pPr marL="25146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6pPr>
            <a:lvl7pPr marL="29718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7pPr>
            <a:lvl8pPr marL="34290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8pPr>
            <a:lvl9pPr marL="3886200" indent="-228600" eaLnBrk="0" fontAlgn="base" hangingPunct="0">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Calibri" charset="0"/>
                <a:ea typeface="ＭＳ Ｐゴシック" charset="0"/>
              </a:defRPr>
            </a:lvl9pPr>
          </a:lstStyle>
          <a:p>
            <a:pPr eaLnBrk="1" hangingPunct="1">
              <a:lnSpc>
                <a:spcPct val="90000"/>
              </a:lnSpc>
              <a:buClrTx/>
              <a:buFontTx/>
              <a:buNone/>
            </a:pPr>
            <a:r>
              <a:rPr lang="ja-JP" altLang="en-US" sz="1200" dirty="0" smtClean="0">
                <a:solidFill>
                  <a:srgbClr val="000000"/>
                </a:solidFill>
                <a:latin typeface="Arial" charset="0"/>
              </a:rPr>
              <a:t>出所</a:t>
            </a:r>
            <a:r>
              <a:rPr lang="en-US" altLang="ja-JP" sz="1200" dirty="0" smtClean="0">
                <a:solidFill>
                  <a:srgbClr val="000000"/>
                </a:solidFill>
                <a:latin typeface="Arial" charset="0"/>
              </a:rPr>
              <a:t>: </a:t>
            </a:r>
            <a:r>
              <a:rPr lang="ja-JP" altLang="en-US" sz="1200" dirty="0" smtClean="0">
                <a:solidFill>
                  <a:srgbClr val="000000"/>
                </a:solidFill>
                <a:latin typeface="Arial" charset="0"/>
              </a:rPr>
              <a:t>内閣府、総務省、</a:t>
            </a:r>
            <a:r>
              <a:rPr lang="en-US" altLang="ja-JP" sz="1200" dirty="0" smtClean="0">
                <a:solidFill>
                  <a:srgbClr val="000000"/>
                </a:solidFill>
                <a:latin typeface="Arial" charset="0"/>
              </a:rPr>
              <a:t>JMA</a:t>
            </a:r>
          </a:p>
          <a:p>
            <a:pPr eaLnBrk="1" hangingPunct="1">
              <a:lnSpc>
                <a:spcPct val="90000"/>
              </a:lnSpc>
              <a:buClrTx/>
              <a:buFontTx/>
              <a:buNone/>
            </a:pPr>
            <a:r>
              <a:rPr lang="ja-JP" altLang="en-US" sz="1200" dirty="0" smtClean="0">
                <a:solidFill>
                  <a:srgbClr val="000000"/>
                </a:solidFill>
                <a:latin typeface="Arial" charset="0"/>
              </a:rPr>
              <a:t>注：</a:t>
            </a:r>
            <a:r>
              <a:rPr lang="en-US" altLang="ja-JP" sz="1200" dirty="0" smtClean="0">
                <a:solidFill>
                  <a:srgbClr val="000000"/>
                </a:solidFill>
                <a:latin typeface="Arial" charset="0"/>
              </a:rPr>
              <a:t> GDP</a:t>
            </a:r>
            <a:r>
              <a:rPr lang="ja-JP" altLang="en-US" sz="1200" dirty="0" smtClean="0">
                <a:solidFill>
                  <a:srgbClr val="000000"/>
                </a:solidFill>
                <a:latin typeface="Arial" charset="0"/>
              </a:rPr>
              <a:t>デフレーター国内需要の前年比は、</a:t>
            </a:r>
            <a:r>
              <a:rPr lang="en-US" altLang="ja-JP" sz="1200" dirty="0" smtClean="0">
                <a:solidFill>
                  <a:srgbClr val="000000"/>
                </a:solidFill>
                <a:latin typeface="Arial" charset="0"/>
              </a:rPr>
              <a:t>94</a:t>
            </a:r>
            <a:r>
              <a:rPr lang="ja-JP" altLang="en-US" sz="1200" dirty="0" smtClean="0">
                <a:solidFill>
                  <a:srgbClr val="000000"/>
                </a:solidFill>
                <a:latin typeface="Arial" charset="0"/>
              </a:rPr>
              <a:t>年までは</a:t>
            </a:r>
            <a:r>
              <a:rPr lang="en-US" altLang="ja-JP" sz="1200" dirty="0" smtClean="0">
                <a:solidFill>
                  <a:srgbClr val="000000"/>
                </a:solidFill>
                <a:latin typeface="Arial" charset="0"/>
              </a:rPr>
              <a:t>2000</a:t>
            </a:r>
            <a:r>
              <a:rPr lang="ja-JP" altLang="en-US" sz="1200" dirty="0" smtClean="0">
                <a:solidFill>
                  <a:srgbClr val="000000"/>
                </a:solidFill>
                <a:latin typeface="Arial" charset="0"/>
              </a:rPr>
              <a:t>年基準、</a:t>
            </a:r>
            <a:r>
              <a:rPr lang="en-US" altLang="ja-JP" sz="1200" dirty="0" smtClean="0">
                <a:solidFill>
                  <a:srgbClr val="000000"/>
                </a:solidFill>
                <a:latin typeface="Arial" charset="0"/>
              </a:rPr>
              <a:t>95</a:t>
            </a:r>
            <a:r>
              <a:rPr lang="ja-JP" altLang="en-US" sz="1200" dirty="0" smtClean="0">
                <a:solidFill>
                  <a:srgbClr val="000000"/>
                </a:solidFill>
                <a:latin typeface="Arial" charset="0"/>
              </a:rPr>
              <a:t>年以降は</a:t>
            </a:r>
            <a:r>
              <a:rPr lang="en-US" altLang="ja-JP" sz="1200" dirty="0" smtClean="0">
                <a:solidFill>
                  <a:srgbClr val="000000"/>
                </a:solidFill>
                <a:latin typeface="Arial" charset="0"/>
              </a:rPr>
              <a:t>2005</a:t>
            </a:r>
            <a:r>
              <a:rPr lang="ja-JP" altLang="en-US" sz="1200" dirty="0" smtClean="0">
                <a:solidFill>
                  <a:srgbClr val="000000"/>
                </a:solidFill>
                <a:latin typeface="Arial" charset="0"/>
              </a:rPr>
              <a:t>年基準のデータを用いて算出</a:t>
            </a:r>
            <a:endParaRPr lang="en-US" altLang="ja-JP" sz="1200" dirty="0">
              <a:solidFill>
                <a:srgbClr val="000000"/>
              </a:solidFill>
              <a:latin typeface="Arial" charset="0"/>
            </a:endParaRPr>
          </a:p>
        </p:txBody>
      </p:sp>
      <p:pic>
        <p:nvPicPr>
          <p:cNvPr id="4" name="図 3"/>
          <p:cNvPicPr>
            <a:picLocks noChangeAspect="1"/>
          </p:cNvPicPr>
          <p:nvPr/>
        </p:nvPicPr>
        <p:blipFill>
          <a:blip r:embed="rId3"/>
          <a:stretch>
            <a:fillRect/>
          </a:stretch>
        </p:blipFill>
        <p:spPr>
          <a:xfrm>
            <a:off x="2362200" y="1676400"/>
            <a:ext cx="4394200" cy="3855402"/>
          </a:xfrm>
          <a:prstGeom prst="rect">
            <a:avLst/>
          </a:prstGeom>
        </p:spPr>
      </p:pic>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997B6F-0B69-45CA-AB47-1A5C65D87BFE}" type="slidenum">
              <a:rPr lang="en-US" smtClean="0"/>
              <a:pPr/>
              <a:t>9</a:t>
            </a:fld>
            <a:endParaRPr lang="en-US" dirty="0"/>
          </a:p>
        </p:txBody>
      </p:sp>
      <p:sp>
        <p:nvSpPr>
          <p:cNvPr id="8" name="Text Box 4"/>
          <p:cNvSpPr txBox="1">
            <a:spLocks noChangeArrowheads="1"/>
          </p:cNvSpPr>
          <p:nvPr/>
        </p:nvSpPr>
        <p:spPr bwMode="auto">
          <a:xfrm>
            <a:off x="152400" y="685800"/>
            <a:ext cx="8763000" cy="838200"/>
          </a:xfrm>
          <a:prstGeom prst="rect">
            <a:avLst/>
          </a:prstGeom>
          <a:solidFill>
            <a:schemeClr val="accent2">
              <a:lumMod val="20000"/>
              <a:lumOff val="80000"/>
            </a:schemeClr>
          </a:solidFill>
          <a:ln>
            <a:solidFill>
              <a:srgbClr val="595959"/>
            </a:solidFill>
          </a:ln>
          <a:extLst/>
        </p:spPr>
        <p:txBody>
          <a:bodyPr lIns="90000" tIns="46800" rIns="90000" bIns="46800"/>
          <a:lstStyle>
            <a:lvl1pPr marL="177800" indent="-177800"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1pPr>
            <a:lvl2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2pPr>
            <a:lvl3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3pPr>
            <a:lvl4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4pPr>
            <a:lvl5pPr eaLnBrk="0" hangingPunc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177800" algn="l"/>
                <a:tab pos="635000" algn="l"/>
                <a:tab pos="1092200" algn="l"/>
                <a:tab pos="1549400" algn="l"/>
                <a:tab pos="2006600" algn="l"/>
                <a:tab pos="2463800" algn="l"/>
                <a:tab pos="2921000" algn="l"/>
                <a:tab pos="3378200" algn="l"/>
                <a:tab pos="3835400" algn="l"/>
                <a:tab pos="4292600" algn="l"/>
                <a:tab pos="4749800" algn="l"/>
                <a:tab pos="5207000" algn="l"/>
                <a:tab pos="5664200" algn="l"/>
                <a:tab pos="6121400" algn="l"/>
                <a:tab pos="6578600" algn="l"/>
                <a:tab pos="7035800" algn="l"/>
                <a:tab pos="7493000" algn="l"/>
                <a:tab pos="7950200" algn="l"/>
                <a:tab pos="8407400" algn="l"/>
                <a:tab pos="8864600" algn="l"/>
                <a:tab pos="9321800" algn="l"/>
              </a:tabLst>
              <a:defRPr>
                <a:solidFill>
                  <a:schemeClr val="bg1"/>
                </a:solidFill>
                <a:latin typeface="Calibri" pitchFamily="34" charset="0"/>
                <a:ea typeface="ＭＳ Ｐゴシック" pitchFamily="50" charset="-128"/>
              </a:defRPr>
            </a:lvl9pPr>
          </a:lstStyle>
          <a:p>
            <a:pPr eaLnBrk="1" hangingPunct="1">
              <a:lnSpc>
                <a:spcPct val="110000"/>
              </a:lnSpc>
            </a:pPr>
            <a:r>
              <a:rPr lang="ja-JP" altLang="en-US" sz="1400" dirty="0" smtClean="0">
                <a:solidFill>
                  <a:srgbClr val="000000"/>
                </a:solidFill>
                <a:latin typeface="+mj-ea"/>
              </a:rPr>
              <a:t>インフレファクター（</a:t>
            </a:r>
            <a:r>
              <a:rPr lang="en-US" altLang="ja-JP" sz="1400" dirty="0" smtClean="0">
                <a:solidFill>
                  <a:srgbClr val="000000"/>
                </a:solidFill>
                <a:latin typeface="+mj-ea"/>
              </a:rPr>
              <a:t>Y</a:t>
            </a:r>
            <a:r>
              <a:rPr lang="ja-JP" altLang="en-US" sz="1400" dirty="0" smtClean="0">
                <a:solidFill>
                  <a:srgbClr val="000000"/>
                </a:solidFill>
                <a:latin typeface="+mj-ea"/>
              </a:rPr>
              <a:t>軸）には国内需要デフレーターを使用</a:t>
            </a:r>
            <a:endParaRPr lang="en-US" altLang="ja-JP" sz="1400" dirty="0">
              <a:solidFill>
                <a:srgbClr val="000000"/>
              </a:solidFill>
              <a:latin typeface="+mj-ea"/>
            </a:endParaRPr>
          </a:p>
          <a:p>
            <a:pPr marL="358775" lvl="1" indent="-179388" eaLnBrk="1" hangingPunct="1">
              <a:lnSpc>
                <a:spcPct val="110000"/>
              </a:lnSpc>
              <a:buFont typeface="Arial"/>
              <a:buChar char="•"/>
            </a:pPr>
            <a:r>
              <a:rPr lang="ja-JP" altLang="en-US" sz="1400" dirty="0" smtClean="0">
                <a:solidFill>
                  <a:srgbClr val="000000"/>
                </a:solidFill>
                <a:latin typeface="+mj-ea"/>
              </a:rPr>
              <a:t>国内需要デフレーターは、輸入、中間財等、より幅広い物価の動きを反映</a:t>
            </a:r>
            <a:endParaRPr lang="en-US" altLang="ja-JP" sz="1400" dirty="0" smtClean="0">
              <a:solidFill>
                <a:srgbClr val="000000"/>
              </a:solidFill>
              <a:latin typeface="+mj-ea"/>
            </a:endParaRPr>
          </a:p>
          <a:p>
            <a:pPr marL="358775" lvl="1" indent="-179388" eaLnBrk="1" hangingPunct="1">
              <a:lnSpc>
                <a:spcPct val="110000"/>
              </a:lnSpc>
              <a:buFont typeface="Arial"/>
              <a:buChar char="•"/>
            </a:pPr>
            <a:r>
              <a:rPr lang="en-US" altLang="ja-JP" sz="1400" dirty="0" smtClean="0">
                <a:solidFill>
                  <a:srgbClr val="000000"/>
                </a:solidFill>
                <a:latin typeface="+mj-ea"/>
              </a:rPr>
              <a:t>CPI</a:t>
            </a:r>
            <a:r>
              <a:rPr lang="ja-JP" altLang="en-US" sz="1400" dirty="0">
                <a:solidFill>
                  <a:srgbClr val="000000"/>
                </a:solidFill>
                <a:latin typeface="+mj-ea"/>
              </a:rPr>
              <a:t>除く生鮮</a:t>
            </a:r>
            <a:r>
              <a:rPr lang="ja-JP" altLang="en-US" sz="1400" dirty="0" smtClean="0">
                <a:solidFill>
                  <a:srgbClr val="000000"/>
                </a:solidFill>
                <a:latin typeface="+mj-ea"/>
              </a:rPr>
              <a:t>食品は、特に</a:t>
            </a:r>
            <a:r>
              <a:rPr lang="en-US" altLang="ja-JP" sz="1400" dirty="0" smtClean="0">
                <a:solidFill>
                  <a:srgbClr val="000000"/>
                </a:solidFill>
                <a:latin typeface="+mj-ea"/>
              </a:rPr>
              <a:t>2000</a:t>
            </a:r>
            <a:r>
              <a:rPr lang="ja-JP" altLang="en-US" sz="1400" dirty="0" smtClean="0">
                <a:solidFill>
                  <a:srgbClr val="000000"/>
                </a:solidFill>
                <a:latin typeface="+mj-ea"/>
              </a:rPr>
              <a:t>年代後半以降、エネルギー価格変動の影響を大きく受けている</a:t>
            </a:r>
            <a:endParaRPr lang="en-US" altLang="ja-JP" sz="1400" dirty="0" smtClean="0">
              <a:solidFill>
                <a:srgbClr val="000000"/>
              </a:solidFill>
              <a:latin typeface="+mj-ea"/>
            </a:endParaRPr>
          </a:p>
        </p:txBody>
      </p:sp>
    </p:spTree>
    <p:extLst>
      <p:ext uri="{BB962C8B-B14F-4D97-AF65-F5344CB8AC3E}">
        <p14:creationId xmlns:p14="http://schemas.microsoft.com/office/powerpoint/2010/main" val="259703448"/>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9900</TotalTime>
  <Words>1633</Words>
  <Application>Microsoft Office PowerPoint</Application>
  <PresentationFormat>画面に合わせる (4:3)</PresentationFormat>
  <Paragraphs>172</Paragraphs>
  <Slides>25</Slides>
  <Notes>13</Notes>
  <HiddenSlides>0</HiddenSlides>
  <MMClips>0</MMClips>
  <ScaleCrop>false</ScaleCrop>
  <HeadingPairs>
    <vt:vector size="4" baseType="variant">
      <vt:variant>
        <vt:lpstr>テーマ</vt:lpstr>
      </vt:variant>
      <vt:variant>
        <vt:i4>1</vt:i4>
      </vt:variant>
      <vt:variant>
        <vt:lpstr>スライド タイトル</vt:lpstr>
      </vt:variant>
      <vt:variant>
        <vt:i4>25</vt:i4>
      </vt:variant>
    </vt:vector>
  </HeadingPairs>
  <TitlesOfParts>
    <vt:vector size="26" baseType="lpstr">
      <vt:lpstr>Office Theme</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tokyo</cp:lastModifiedBy>
  <cp:revision>156</cp:revision>
  <cp:lastPrinted>2013-09-19T06:54:47Z</cp:lastPrinted>
  <dcterms:created xsi:type="dcterms:W3CDTF">2013-04-09T18:01:31Z</dcterms:created>
  <dcterms:modified xsi:type="dcterms:W3CDTF">2013-10-03T12:24:03Z</dcterms:modified>
</cp:coreProperties>
</file>